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13"/>
  </p:notesMasterIdLst>
  <p:sldIdLst>
    <p:sldId id="256" r:id="rId2"/>
    <p:sldId id="257" r:id="rId3"/>
    <p:sldId id="258" r:id="rId4"/>
    <p:sldId id="259" r:id="rId5"/>
    <p:sldId id="262" r:id="rId6"/>
    <p:sldId id="260"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715" autoAdjust="0"/>
  </p:normalViewPr>
  <p:slideViewPr>
    <p:cSldViewPr>
      <p:cViewPr varScale="1">
        <p:scale>
          <a:sx n="64" d="100"/>
          <a:sy n="64" d="100"/>
        </p:scale>
        <p:origin x="156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6C3257-94F3-404E-99C4-699486EFB2C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EDF96781-887E-415B-A89C-68C595DE3ABB}">
      <dgm:prSet phldrT="[Text]"/>
      <dgm:spPr/>
      <dgm:t>
        <a:bodyPr/>
        <a:lstStyle/>
        <a:p>
          <a:r>
            <a:rPr lang="en-US" dirty="0" smtClean="0"/>
            <a:t>Public or government CGS</a:t>
          </a:r>
          <a:endParaRPr lang="en-US" dirty="0"/>
        </a:p>
      </dgm:t>
    </dgm:pt>
    <dgm:pt modelId="{A0C9488B-9230-49C2-879F-456F069B4707}" type="parTrans" cxnId="{707DB2D7-7286-4E25-BE07-779AAF814390}">
      <dgm:prSet/>
      <dgm:spPr/>
      <dgm:t>
        <a:bodyPr/>
        <a:lstStyle/>
        <a:p>
          <a:endParaRPr lang="en-US"/>
        </a:p>
      </dgm:t>
    </dgm:pt>
    <dgm:pt modelId="{6E2BE6C4-58A8-4BAA-8058-CDAF25BABE82}" type="sibTrans" cxnId="{707DB2D7-7286-4E25-BE07-779AAF814390}">
      <dgm:prSet/>
      <dgm:spPr/>
      <dgm:t>
        <a:bodyPr/>
        <a:lstStyle/>
        <a:p>
          <a:endParaRPr lang="en-US"/>
        </a:p>
      </dgm:t>
    </dgm:pt>
    <dgm:pt modelId="{CA087C3C-464A-426A-8E4B-2F79E4B209EC}">
      <dgm:prSet phldrT="[Text]"/>
      <dgm:spPr/>
      <dgm:t>
        <a:bodyPr/>
        <a:lstStyle/>
        <a:p>
          <a:r>
            <a:rPr lang="en-US" dirty="0" smtClean="0"/>
            <a:t>Private or Corporate CGS</a:t>
          </a:r>
          <a:endParaRPr lang="en-US" dirty="0"/>
        </a:p>
      </dgm:t>
    </dgm:pt>
    <dgm:pt modelId="{F2D4EEDF-AD71-417C-983A-107D16C876CB}" type="parTrans" cxnId="{98022797-DA4E-4C6C-9325-19CF2139C422}">
      <dgm:prSet/>
      <dgm:spPr/>
      <dgm:t>
        <a:bodyPr/>
        <a:lstStyle/>
        <a:p>
          <a:endParaRPr lang="en-US"/>
        </a:p>
      </dgm:t>
    </dgm:pt>
    <dgm:pt modelId="{37AE64B0-A173-45B9-9BF7-C2C1ED96BB79}" type="sibTrans" cxnId="{98022797-DA4E-4C6C-9325-19CF2139C422}">
      <dgm:prSet/>
      <dgm:spPr/>
      <dgm:t>
        <a:bodyPr/>
        <a:lstStyle/>
        <a:p>
          <a:endParaRPr lang="en-US"/>
        </a:p>
      </dgm:t>
    </dgm:pt>
    <dgm:pt modelId="{F8673685-50CA-4EBB-9B71-7C3A64BE3AF2}">
      <dgm:prSet phldrT="[Text]"/>
      <dgm:spPr/>
      <dgm:t>
        <a:bodyPr/>
        <a:lstStyle/>
        <a:p>
          <a:r>
            <a:rPr lang="en-US" dirty="0" smtClean="0"/>
            <a:t>Mutual  Guarantee Schemes</a:t>
          </a:r>
          <a:endParaRPr lang="en-US" dirty="0"/>
        </a:p>
      </dgm:t>
    </dgm:pt>
    <dgm:pt modelId="{D5DA554B-2040-49BB-99F7-87D5BDA1C35A}" type="parTrans" cxnId="{FE3009E2-FB95-47F8-8BA6-5CF27F4AB08D}">
      <dgm:prSet/>
      <dgm:spPr/>
      <dgm:t>
        <a:bodyPr/>
        <a:lstStyle/>
        <a:p>
          <a:endParaRPr lang="en-US"/>
        </a:p>
      </dgm:t>
    </dgm:pt>
    <dgm:pt modelId="{D9F0FC84-C0E8-4540-8FC0-B90CA7EA7872}" type="sibTrans" cxnId="{FE3009E2-FB95-47F8-8BA6-5CF27F4AB08D}">
      <dgm:prSet/>
      <dgm:spPr/>
      <dgm:t>
        <a:bodyPr/>
        <a:lstStyle/>
        <a:p>
          <a:endParaRPr lang="en-US"/>
        </a:p>
      </dgm:t>
    </dgm:pt>
    <dgm:pt modelId="{F6284A2D-A198-46C0-86F9-1BD2F16A8BB9}">
      <dgm:prSet/>
      <dgm:spPr/>
      <dgm:t>
        <a:bodyPr/>
        <a:lstStyle/>
        <a:p>
          <a:r>
            <a:rPr lang="en-US" dirty="0" smtClean="0"/>
            <a:t>International CGS</a:t>
          </a:r>
          <a:endParaRPr lang="en-US" dirty="0"/>
        </a:p>
      </dgm:t>
    </dgm:pt>
    <dgm:pt modelId="{82BD4477-1D63-4251-8636-981CA865C6FD}" type="parTrans" cxnId="{FA52937F-B38C-49CF-B9D4-117688CE9591}">
      <dgm:prSet/>
      <dgm:spPr/>
      <dgm:t>
        <a:bodyPr/>
        <a:lstStyle/>
        <a:p>
          <a:endParaRPr lang="en-US"/>
        </a:p>
      </dgm:t>
    </dgm:pt>
    <dgm:pt modelId="{9ACEE963-FDB4-4C45-9C56-957AF57F1EEB}" type="sibTrans" cxnId="{FA52937F-B38C-49CF-B9D4-117688CE9591}">
      <dgm:prSet/>
      <dgm:spPr/>
      <dgm:t>
        <a:bodyPr/>
        <a:lstStyle/>
        <a:p>
          <a:endParaRPr lang="en-US"/>
        </a:p>
      </dgm:t>
    </dgm:pt>
    <dgm:pt modelId="{411F8F6F-0D07-412A-895C-E471DAB5A750}">
      <dgm:prSet/>
      <dgm:spPr/>
      <dgm:t>
        <a:bodyPr/>
        <a:lstStyle/>
        <a:p>
          <a:r>
            <a:rPr lang="en-US" dirty="0" smtClean="0"/>
            <a:t>Donor Funded CGS.</a:t>
          </a:r>
          <a:endParaRPr lang="en-US" dirty="0"/>
        </a:p>
      </dgm:t>
    </dgm:pt>
    <dgm:pt modelId="{16865D7E-5A38-4886-857F-7ABAD2365030}" type="parTrans" cxnId="{03F1C879-B67F-4251-AD23-E4E814633851}">
      <dgm:prSet/>
      <dgm:spPr/>
      <dgm:t>
        <a:bodyPr/>
        <a:lstStyle/>
        <a:p>
          <a:endParaRPr lang="en-US"/>
        </a:p>
      </dgm:t>
    </dgm:pt>
    <dgm:pt modelId="{118DA553-4703-46F3-B74D-3A2BD2F74536}" type="sibTrans" cxnId="{03F1C879-B67F-4251-AD23-E4E814633851}">
      <dgm:prSet/>
      <dgm:spPr/>
      <dgm:t>
        <a:bodyPr/>
        <a:lstStyle/>
        <a:p>
          <a:endParaRPr lang="en-US"/>
        </a:p>
      </dgm:t>
    </dgm:pt>
    <dgm:pt modelId="{6475DB26-6B2C-40F8-AAB6-6712945B99EC}">
      <dgm:prSet/>
      <dgm:spPr/>
      <dgm:t>
        <a:bodyPr/>
        <a:lstStyle/>
        <a:p>
          <a:r>
            <a:rPr lang="en-US" dirty="0" smtClean="0"/>
            <a:t>Private-Public Partnership</a:t>
          </a:r>
          <a:endParaRPr lang="en-US" dirty="0"/>
        </a:p>
      </dgm:t>
    </dgm:pt>
    <dgm:pt modelId="{97F1464B-3CA7-4B44-8A32-3CB9D09B421D}" type="parTrans" cxnId="{26F58252-65BF-4D50-8D5E-F8B3367D3AB4}">
      <dgm:prSet/>
      <dgm:spPr/>
      <dgm:t>
        <a:bodyPr/>
        <a:lstStyle/>
        <a:p>
          <a:endParaRPr lang="en-US"/>
        </a:p>
      </dgm:t>
    </dgm:pt>
    <dgm:pt modelId="{866D427C-92F1-4329-990A-D2353B1A0DDF}" type="sibTrans" cxnId="{26F58252-65BF-4D50-8D5E-F8B3367D3AB4}">
      <dgm:prSet/>
      <dgm:spPr/>
      <dgm:t>
        <a:bodyPr/>
        <a:lstStyle/>
        <a:p>
          <a:endParaRPr lang="en-US"/>
        </a:p>
      </dgm:t>
    </dgm:pt>
    <dgm:pt modelId="{04FF473C-66AB-41BB-AE0F-8EC783F88B59}" type="pres">
      <dgm:prSet presAssocID="{C96C3257-94F3-404E-99C4-699486EFB2C9}" presName="linear" presStyleCnt="0">
        <dgm:presLayoutVars>
          <dgm:dir/>
          <dgm:animLvl val="lvl"/>
          <dgm:resizeHandles val="exact"/>
        </dgm:presLayoutVars>
      </dgm:prSet>
      <dgm:spPr/>
    </dgm:pt>
    <dgm:pt modelId="{1CBA4701-6CEA-452A-BA1E-73386CAC13EF}" type="pres">
      <dgm:prSet presAssocID="{EDF96781-887E-415B-A89C-68C595DE3ABB}" presName="parentLin" presStyleCnt="0"/>
      <dgm:spPr/>
    </dgm:pt>
    <dgm:pt modelId="{8D59F19B-3A84-4DE4-BD24-AAAB6EB110B9}" type="pres">
      <dgm:prSet presAssocID="{EDF96781-887E-415B-A89C-68C595DE3ABB}" presName="parentLeftMargin" presStyleLbl="node1" presStyleIdx="0" presStyleCnt="6"/>
      <dgm:spPr/>
    </dgm:pt>
    <dgm:pt modelId="{D01F1B96-0D80-451F-A94B-9BB2A2A37849}" type="pres">
      <dgm:prSet presAssocID="{EDF96781-887E-415B-A89C-68C595DE3ABB}" presName="parentText" presStyleLbl="node1" presStyleIdx="0" presStyleCnt="6">
        <dgm:presLayoutVars>
          <dgm:chMax val="0"/>
          <dgm:bulletEnabled val="1"/>
        </dgm:presLayoutVars>
      </dgm:prSet>
      <dgm:spPr/>
    </dgm:pt>
    <dgm:pt modelId="{B07114BF-9760-40A6-B441-4D5C37775015}" type="pres">
      <dgm:prSet presAssocID="{EDF96781-887E-415B-A89C-68C595DE3ABB}" presName="negativeSpace" presStyleCnt="0"/>
      <dgm:spPr/>
    </dgm:pt>
    <dgm:pt modelId="{34F4E27A-A2A0-47FE-A0C4-4A5B8F9F0C25}" type="pres">
      <dgm:prSet presAssocID="{EDF96781-887E-415B-A89C-68C595DE3ABB}" presName="childText" presStyleLbl="conFgAcc1" presStyleIdx="0" presStyleCnt="6">
        <dgm:presLayoutVars>
          <dgm:bulletEnabled val="1"/>
        </dgm:presLayoutVars>
      </dgm:prSet>
      <dgm:spPr/>
    </dgm:pt>
    <dgm:pt modelId="{43F2862F-F10C-4F36-95D5-703E9D757B27}" type="pres">
      <dgm:prSet presAssocID="{6E2BE6C4-58A8-4BAA-8058-CDAF25BABE82}" presName="spaceBetweenRectangles" presStyleCnt="0"/>
      <dgm:spPr/>
    </dgm:pt>
    <dgm:pt modelId="{C850930E-7464-4269-B5D1-AAD8B584444D}" type="pres">
      <dgm:prSet presAssocID="{CA087C3C-464A-426A-8E4B-2F79E4B209EC}" presName="parentLin" presStyleCnt="0"/>
      <dgm:spPr/>
    </dgm:pt>
    <dgm:pt modelId="{0CA7A41E-2F8C-4DCB-8146-668EA4B4B111}" type="pres">
      <dgm:prSet presAssocID="{CA087C3C-464A-426A-8E4B-2F79E4B209EC}" presName="parentLeftMargin" presStyleLbl="node1" presStyleIdx="0" presStyleCnt="6"/>
      <dgm:spPr/>
    </dgm:pt>
    <dgm:pt modelId="{A5954B1E-413A-4C00-8905-8C60FBF0E557}" type="pres">
      <dgm:prSet presAssocID="{CA087C3C-464A-426A-8E4B-2F79E4B209EC}" presName="parentText" presStyleLbl="node1" presStyleIdx="1" presStyleCnt="6">
        <dgm:presLayoutVars>
          <dgm:chMax val="0"/>
          <dgm:bulletEnabled val="1"/>
        </dgm:presLayoutVars>
      </dgm:prSet>
      <dgm:spPr/>
      <dgm:t>
        <a:bodyPr/>
        <a:lstStyle/>
        <a:p>
          <a:endParaRPr lang="en-US"/>
        </a:p>
      </dgm:t>
    </dgm:pt>
    <dgm:pt modelId="{71FA5905-B7E0-4159-A14B-6BD2B487573D}" type="pres">
      <dgm:prSet presAssocID="{CA087C3C-464A-426A-8E4B-2F79E4B209EC}" presName="negativeSpace" presStyleCnt="0"/>
      <dgm:spPr/>
    </dgm:pt>
    <dgm:pt modelId="{2F65478D-D59F-4146-BEC8-FA640CA92721}" type="pres">
      <dgm:prSet presAssocID="{CA087C3C-464A-426A-8E4B-2F79E4B209EC}" presName="childText" presStyleLbl="conFgAcc1" presStyleIdx="1" presStyleCnt="6">
        <dgm:presLayoutVars>
          <dgm:bulletEnabled val="1"/>
        </dgm:presLayoutVars>
      </dgm:prSet>
      <dgm:spPr/>
    </dgm:pt>
    <dgm:pt modelId="{01358BA4-58D6-4AEC-81D0-F6AD45D66156}" type="pres">
      <dgm:prSet presAssocID="{37AE64B0-A173-45B9-9BF7-C2C1ED96BB79}" presName="spaceBetweenRectangles" presStyleCnt="0"/>
      <dgm:spPr/>
    </dgm:pt>
    <dgm:pt modelId="{77200B67-B56F-4051-B433-02B6080E5102}" type="pres">
      <dgm:prSet presAssocID="{411F8F6F-0D07-412A-895C-E471DAB5A750}" presName="parentLin" presStyleCnt="0"/>
      <dgm:spPr/>
    </dgm:pt>
    <dgm:pt modelId="{8FA6C7A7-0034-41DB-995B-EFC27ED17433}" type="pres">
      <dgm:prSet presAssocID="{411F8F6F-0D07-412A-895C-E471DAB5A750}" presName="parentLeftMargin" presStyleLbl="node1" presStyleIdx="1" presStyleCnt="6"/>
      <dgm:spPr/>
    </dgm:pt>
    <dgm:pt modelId="{C5CD04E4-2D18-4489-A92A-2F9081E0A7DD}" type="pres">
      <dgm:prSet presAssocID="{411F8F6F-0D07-412A-895C-E471DAB5A750}" presName="parentText" presStyleLbl="node1" presStyleIdx="2" presStyleCnt="6">
        <dgm:presLayoutVars>
          <dgm:chMax val="0"/>
          <dgm:bulletEnabled val="1"/>
        </dgm:presLayoutVars>
      </dgm:prSet>
      <dgm:spPr/>
      <dgm:t>
        <a:bodyPr/>
        <a:lstStyle/>
        <a:p>
          <a:endParaRPr lang="en-US"/>
        </a:p>
      </dgm:t>
    </dgm:pt>
    <dgm:pt modelId="{B068EAC6-0D55-4B17-A262-A456331E8B91}" type="pres">
      <dgm:prSet presAssocID="{411F8F6F-0D07-412A-895C-E471DAB5A750}" presName="negativeSpace" presStyleCnt="0"/>
      <dgm:spPr/>
    </dgm:pt>
    <dgm:pt modelId="{CF35093C-62BB-4026-8C8F-CBBF6805B578}" type="pres">
      <dgm:prSet presAssocID="{411F8F6F-0D07-412A-895C-E471DAB5A750}" presName="childText" presStyleLbl="conFgAcc1" presStyleIdx="2" presStyleCnt="6">
        <dgm:presLayoutVars>
          <dgm:bulletEnabled val="1"/>
        </dgm:presLayoutVars>
      </dgm:prSet>
      <dgm:spPr/>
    </dgm:pt>
    <dgm:pt modelId="{FE30BC7D-D533-487B-A34A-504DAED16F59}" type="pres">
      <dgm:prSet presAssocID="{118DA553-4703-46F3-B74D-3A2BD2F74536}" presName="spaceBetweenRectangles" presStyleCnt="0"/>
      <dgm:spPr/>
    </dgm:pt>
    <dgm:pt modelId="{269F8E64-1C8D-44F5-B5B4-58E4DD5C9FA3}" type="pres">
      <dgm:prSet presAssocID="{F6284A2D-A198-46C0-86F9-1BD2F16A8BB9}" presName="parentLin" presStyleCnt="0"/>
      <dgm:spPr/>
    </dgm:pt>
    <dgm:pt modelId="{8903A472-8BBD-4D32-A248-8DB65BAC66AB}" type="pres">
      <dgm:prSet presAssocID="{F6284A2D-A198-46C0-86F9-1BD2F16A8BB9}" presName="parentLeftMargin" presStyleLbl="node1" presStyleIdx="2" presStyleCnt="6"/>
      <dgm:spPr/>
    </dgm:pt>
    <dgm:pt modelId="{79C9DBD1-FB34-4A7D-8099-996EC71163BF}" type="pres">
      <dgm:prSet presAssocID="{F6284A2D-A198-46C0-86F9-1BD2F16A8BB9}" presName="parentText" presStyleLbl="node1" presStyleIdx="3" presStyleCnt="6">
        <dgm:presLayoutVars>
          <dgm:chMax val="0"/>
          <dgm:bulletEnabled val="1"/>
        </dgm:presLayoutVars>
      </dgm:prSet>
      <dgm:spPr/>
    </dgm:pt>
    <dgm:pt modelId="{501F64B5-1F28-4634-8912-757CAB1F4D23}" type="pres">
      <dgm:prSet presAssocID="{F6284A2D-A198-46C0-86F9-1BD2F16A8BB9}" presName="negativeSpace" presStyleCnt="0"/>
      <dgm:spPr/>
    </dgm:pt>
    <dgm:pt modelId="{5C239ED7-06CF-4CA3-A9C2-88B7F4889EB6}" type="pres">
      <dgm:prSet presAssocID="{F6284A2D-A198-46C0-86F9-1BD2F16A8BB9}" presName="childText" presStyleLbl="conFgAcc1" presStyleIdx="3" presStyleCnt="6">
        <dgm:presLayoutVars>
          <dgm:bulletEnabled val="1"/>
        </dgm:presLayoutVars>
      </dgm:prSet>
      <dgm:spPr/>
    </dgm:pt>
    <dgm:pt modelId="{44C9A56D-5B2B-45CC-A0BE-D1955CDC1067}" type="pres">
      <dgm:prSet presAssocID="{9ACEE963-FDB4-4C45-9C56-957AF57F1EEB}" presName="spaceBetweenRectangles" presStyleCnt="0"/>
      <dgm:spPr/>
    </dgm:pt>
    <dgm:pt modelId="{2B38E9DE-DD8E-4405-B8B3-37DA5C36DD53}" type="pres">
      <dgm:prSet presAssocID="{F8673685-50CA-4EBB-9B71-7C3A64BE3AF2}" presName="parentLin" presStyleCnt="0"/>
      <dgm:spPr/>
    </dgm:pt>
    <dgm:pt modelId="{34FD838B-902B-41A8-896A-72DF9B871AAC}" type="pres">
      <dgm:prSet presAssocID="{F8673685-50CA-4EBB-9B71-7C3A64BE3AF2}" presName="parentLeftMargin" presStyleLbl="node1" presStyleIdx="3" presStyleCnt="6"/>
      <dgm:spPr/>
    </dgm:pt>
    <dgm:pt modelId="{EEEAF7F6-C7DD-4C0E-BF1B-89304291679D}" type="pres">
      <dgm:prSet presAssocID="{F8673685-50CA-4EBB-9B71-7C3A64BE3AF2}" presName="parentText" presStyleLbl="node1" presStyleIdx="4" presStyleCnt="6">
        <dgm:presLayoutVars>
          <dgm:chMax val="0"/>
          <dgm:bulletEnabled val="1"/>
        </dgm:presLayoutVars>
      </dgm:prSet>
      <dgm:spPr/>
      <dgm:t>
        <a:bodyPr/>
        <a:lstStyle/>
        <a:p>
          <a:endParaRPr lang="en-US"/>
        </a:p>
      </dgm:t>
    </dgm:pt>
    <dgm:pt modelId="{0F93469B-D866-445A-B85D-99C4659591D6}" type="pres">
      <dgm:prSet presAssocID="{F8673685-50CA-4EBB-9B71-7C3A64BE3AF2}" presName="negativeSpace" presStyleCnt="0"/>
      <dgm:spPr/>
    </dgm:pt>
    <dgm:pt modelId="{D36A8060-FBF8-4014-8B06-6B36E18EF337}" type="pres">
      <dgm:prSet presAssocID="{F8673685-50CA-4EBB-9B71-7C3A64BE3AF2}" presName="childText" presStyleLbl="conFgAcc1" presStyleIdx="4" presStyleCnt="6">
        <dgm:presLayoutVars>
          <dgm:bulletEnabled val="1"/>
        </dgm:presLayoutVars>
      </dgm:prSet>
      <dgm:spPr/>
    </dgm:pt>
    <dgm:pt modelId="{62BDA264-39EB-4076-A620-B912967C9481}" type="pres">
      <dgm:prSet presAssocID="{D9F0FC84-C0E8-4540-8FC0-B90CA7EA7872}" presName="spaceBetweenRectangles" presStyleCnt="0"/>
      <dgm:spPr/>
    </dgm:pt>
    <dgm:pt modelId="{58F03143-215C-4055-9609-23384F32E75C}" type="pres">
      <dgm:prSet presAssocID="{6475DB26-6B2C-40F8-AAB6-6712945B99EC}" presName="parentLin" presStyleCnt="0"/>
      <dgm:spPr/>
    </dgm:pt>
    <dgm:pt modelId="{30A0B9FB-33B5-4675-9F2F-87CA1EC0851F}" type="pres">
      <dgm:prSet presAssocID="{6475DB26-6B2C-40F8-AAB6-6712945B99EC}" presName="parentLeftMargin" presStyleLbl="node1" presStyleIdx="4" presStyleCnt="6"/>
      <dgm:spPr/>
    </dgm:pt>
    <dgm:pt modelId="{2EB402D1-2FEF-4C2F-8BD7-E3B23E6733C1}" type="pres">
      <dgm:prSet presAssocID="{6475DB26-6B2C-40F8-AAB6-6712945B99EC}" presName="parentText" presStyleLbl="node1" presStyleIdx="5" presStyleCnt="6">
        <dgm:presLayoutVars>
          <dgm:chMax val="0"/>
          <dgm:bulletEnabled val="1"/>
        </dgm:presLayoutVars>
      </dgm:prSet>
      <dgm:spPr/>
      <dgm:t>
        <a:bodyPr/>
        <a:lstStyle/>
        <a:p>
          <a:endParaRPr lang="en-US"/>
        </a:p>
      </dgm:t>
    </dgm:pt>
    <dgm:pt modelId="{706947C2-B832-4979-B814-1F322F87A205}" type="pres">
      <dgm:prSet presAssocID="{6475DB26-6B2C-40F8-AAB6-6712945B99EC}" presName="negativeSpace" presStyleCnt="0"/>
      <dgm:spPr/>
    </dgm:pt>
    <dgm:pt modelId="{B57C543B-3CC3-4F3F-B9CF-D23354A003F1}" type="pres">
      <dgm:prSet presAssocID="{6475DB26-6B2C-40F8-AAB6-6712945B99EC}" presName="childText" presStyleLbl="conFgAcc1" presStyleIdx="5" presStyleCnt="6">
        <dgm:presLayoutVars>
          <dgm:bulletEnabled val="1"/>
        </dgm:presLayoutVars>
      </dgm:prSet>
      <dgm:spPr/>
    </dgm:pt>
  </dgm:ptLst>
  <dgm:cxnLst>
    <dgm:cxn modelId="{26F58252-65BF-4D50-8D5E-F8B3367D3AB4}" srcId="{C96C3257-94F3-404E-99C4-699486EFB2C9}" destId="{6475DB26-6B2C-40F8-AAB6-6712945B99EC}" srcOrd="5" destOrd="0" parTransId="{97F1464B-3CA7-4B44-8A32-3CB9D09B421D}" sibTransId="{866D427C-92F1-4329-990A-D2353B1A0DDF}"/>
    <dgm:cxn modelId="{706C2445-1C65-4447-9C9B-1838FE07D740}" type="presOf" srcId="{C96C3257-94F3-404E-99C4-699486EFB2C9}" destId="{04FF473C-66AB-41BB-AE0F-8EC783F88B59}" srcOrd="0" destOrd="0" presId="urn:microsoft.com/office/officeart/2005/8/layout/list1"/>
    <dgm:cxn modelId="{CE518847-4F63-48F3-B826-43B382A4649E}" type="presOf" srcId="{411F8F6F-0D07-412A-895C-E471DAB5A750}" destId="{C5CD04E4-2D18-4489-A92A-2F9081E0A7DD}" srcOrd="1" destOrd="0" presId="urn:microsoft.com/office/officeart/2005/8/layout/list1"/>
    <dgm:cxn modelId="{FE3009E2-FB95-47F8-8BA6-5CF27F4AB08D}" srcId="{C96C3257-94F3-404E-99C4-699486EFB2C9}" destId="{F8673685-50CA-4EBB-9B71-7C3A64BE3AF2}" srcOrd="4" destOrd="0" parTransId="{D5DA554B-2040-49BB-99F7-87D5BDA1C35A}" sibTransId="{D9F0FC84-C0E8-4540-8FC0-B90CA7EA7872}"/>
    <dgm:cxn modelId="{FA52937F-B38C-49CF-B9D4-117688CE9591}" srcId="{C96C3257-94F3-404E-99C4-699486EFB2C9}" destId="{F6284A2D-A198-46C0-86F9-1BD2F16A8BB9}" srcOrd="3" destOrd="0" parTransId="{82BD4477-1D63-4251-8636-981CA865C6FD}" sibTransId="{9ACEE963-FDB4-4C45-9C56-957AF57F1EEB}"/>
    <dgm:cxn modelId="{03F1C879-B67F-4251-AD23-E4E814633851}" srcId="{C96C3257-94F3-404E-99C4-699486EFB2C9}" destId="{411F8F6F-0D07-412A-895C-E471DAB5A750}" srcOrd="2" destOrd="0" parTransId="{16865D7E-5A38-4886-857F-7ABAD2365030}" sibTransId="{118DA553-4703-46F3-B74D-3A2BD2F74536}"/>
    <dgm:cxn modelId="{98022797-DA4E-4C6C-9325-19CF2139C422}" srcId="{C96C3257-94F3-404E-99C4-699486EFB2C9}" destId="{CA087C3C-464A-426A-8E4B-2F79E4B209EC}" srcOrd="1" destOrd="0" parTransId="{F2D4EEDF-AD71-417C-983A-107D16C876CB}" sibTransId="{37AE64B0-A173-45B9-9BF7-C2C1ED96BB79}"/>
    <dgm:cxn modelId="{F087C453-DBE0-4CA7-A1B1-766A27923D01}" type="presOf" srcId="{EDF96781-887E-415B-A89C-68C595DE3ABB}" destId="{8D59F19B-3A84-4DE4-BD24-AAAB6EB110B9}" srcOrd="0" destOrd="0" presId="urn:microsoft.com/office/officeart/2005/8/layout/list1"/>
    <dgm:cxn modelId="{8A44D731-2503-40DF-9B78-30B2A70C4047}" type="presOf" srcId="{F8673685-50CA-4EBB-9B71-7C3A64BE3AF2}" destId="{EEEAF7F6-C7DD-4C0E-BF1B-89304291679D}" srcOrd="1" destOrd="0" presId="urn:microsoft.com/office/officeart/2005/8/layout/list1"/>
    <dgm:cxn modelId="{B80A1F08-B7CC-4CB4-8069-6F9405E8CAA8}" type="presOf" srcId="{CA087C3C-464A-426A-8E4B-2F79E4B209EC}" destId="{A5954B1E-413A-4C00-8905-8C60FBF0E557}" srcOrd="1" destOrd="0" presId="urn:microsoft.com/office/officeart/2005/8/layout/list1"/>
    <dgm:cxn modelId="{F580C7B8-7D1D-4ED8-948A-DC0E0A666C68}" type="presOf" srcId="{6475DB26-6B2C-40F8-AAB6-6712945B99EC}" destId="{30A0B9FB-33B5-4675-9F2F-87CA1EC0851F}" srcOrd="0" destOrd="0" presId="urn:microsoft.com/office/officeart/2005/8/layout/list1"/>
    <dgm:cxn modelId="{7FF98C8A-371A-4D12-AA69-46659DAC6C30}" type="presOf" srcId="{F6284A2D-A198-46C0-86F9-1BD2F16A8BB9}" destId="{8903A472-8BBD-4D32-A248-8DB65BAC66AB}" srcOrd="0" destOrd="0" presId="urn:microsoft.com/office/officeart/2005/8/layout/list1"/>
    <dgm:cxn modelId="{A16023FC-9076-4534-88A0-D23C31E6876E}" type="presOf" srcId="{6475DB26-6B2C-40F8-AAB6-6712945B99EC}" destId="{2EB402D1-2FEF-4C2F-8BD7-E3B23E6733C1}" srcOrd="1" destOrd="0" presId="urn:microsoft.com/office/officeart/2005/8/layout/list1"/>
    <dgm:cxn modelId="{6BEC842F-8107-405C-8296-AB0A0E5733DF}" type="presOf" srcId="{F8673685-50CA-4EBB-9B71-7C3A64BE3AF2}" destId="{34FD838B-902B-41A8-896A-72DF9B871AAC}" srcOrd="0" destOrd="0" presId="urn:microsoft.com/office/officeart/2005/8/layout/list1"/>
    <dgm:cxn modelId="{707DB2D7-7286-4E25-BE07-779AAF814390}" srcId="{C96C3257-94F3-404E-99C4-699486EFB2C9}" destId="{EDF96781-887E-415B-A89C-68C595DE3ABB}" srcOrd="0" destOrd="0" parTransId="{A0C9488B-9230-49C2-879F-456F069B4707}" sibTransId="{6E2BE6C4-58A8-4BAA-8058-CDAF25BABE82}"/>
    <dgm:cxn modelId="{BC3C1954-F4FB-4E19-B0B3-4CAC89B0F693}" type="presOf" srcId="{EDF96781-887E-415B-A89C-68C595DE3ABB}" destId="{D01F1B96-0D80-451F-A94B-9BB2A2A37849}" srcOrd="1" destOrd="0" presId="urn:microsoft.com/office/officeart/2005/8/layout/list1"/>
    <dgm:cxn modelId="{7EEC3BD2-3F3F-4ACD-8C9C-9BC6062B4FDA}" type="presOf" srcId="{F6284A2D-A198-46C0-86F9-1BD2F16A8BB9}" destId="{79C9DBD1-FB34-4A7D-8099-996EC71163BF}" srcOrd="1" destOrd="0" presId="urn:microsoft.com/office/officeart/2005/8/layout/list1"/>
    <dgm:cxn modelId="{7281C7E0-7B78-4FED-A0E7-27C897ED1687}" type="presOf" srcId="{CA087C3C-464A-426A-8E4B-2F79E4B209EC}" destId="{0CA7A41E-2F8C-4DCB-8146-668EA4B4B111}" srcOrd="0" destOrd="0" presId="urn:microsoft.com/office/officeart/2005/8/layout/list1"/>
    <dgm:cxn modelId="{093E9E15-68AC-4DB2-ABF3-2F86058403AD}" type="presOf" srcId="{411F8F6F-0D07-412A-895C-E471DAB5A750}" destId="{8FA6C7A7-0034-41DB-995B-EFC27ED17433}" srcOrd="0" destOrd="0" presId="urn:microsoft.com/office/officeart/2005/8/layout/list1"/>
    <dgm:cxn modelId="{F5E915DC-CCE8-40F4-8355-2E8B754FD775}" type="presParOf" srcId="{04FF473C-66AB-41BB-AE0F-8EC783F88B59}" destId="{1CBA4701-6CEA-452A-BA1E-73386CAC13EF}" srcOrd="0" destOrd="0" presId="urn:microsoft.com/office/officeart/2005/8/layout/list1"/>
    <dgm:cxn modelId="{7FFED659-5FC7-4478-8E0B-CF0F722C66D1}" type="presParOf" srcId="{1CBA4701-6CEA-452A-BA1E-73386CAC13EF}" destId="{8D59F19B-3A84-4DE4-BD24-AAAB6EB110B9}" srcOrd="0" destOrd="0" presId="urn:microsoft.com/office/officeart/2005/8/layout/list1"/>
    <dgm:cxn modelId="{38B80357-0C66-4950-A985-1DF2D836CBED}" type="presParOf" srcId="{1CBA4701-6CEA-452A-BA1E-73386CAC13EF}" destId="{D01F1B96-0D80-451F-A94B-9BB2A2A37849}" srcOrd="1" destOrd="0" presId="urn:microsoft.com/office/officeart/2005/8/layout/list1"/>
    <dgm:cxn modelId="{A0BC0872-9EA0-4D5E-9549-FE09C4DB82A2}" type="presParOf" srcId="{04FF473C-66AB-41BB-AE0F-8EC783F88B59}" destId="{B07114BF-9760-40A6-B441-4D5C37775015}" srcOrd="1" destOrd="0" presId="urn:microsoft.com/office/officeart/2005/8/layout/list1"/>
    <dgm:cxn modelId="{3B33CDFE-4A2B-488A-8E3F-D9AAF0C4D0E5}" type="presParOf" srcId="{04FF473C-66AB-41BB-AE0F-8EC783F88B59}" destId="{34F4E27A-A2A0-47FE-A0C4-4A5B8F9F0C25}" srcOrd="2" destOrd="0" presId="urn:microsoft.com/office/officeart/2005/8/layout/list1"/>
    <dgm:cxn modelId="{43A01215-83C1-4C85-9A0A-EB3B2C38A507}" type="presParOf" srcId="{04FF473C-66AB-41BB-AE0F-8EC783F88B59}" destId="{43F2862F-F10C-4F36-95D5-703E9D757B27}" srcOrd="3" destOrd="0" presId="urn:microsoft.com/office/officeart/2005/8/layout/list1"/>
    <dgm:cxn modelId="{BD904101-3AC9-4833-8804-2274ED6FDE35}" type="presParOf" srcId="{04FF473C-66AB-41BB-AE0F-8EC783F88B59}" destId="{C850930E-7464-4269-B5D1-AAD8B584444D}" srcOrd="4" destOrd="0" presId="urn:microsoft.com/office/officeart/2005/8/layout/list1"/>
    <dgm:cxn modelId="{42808398-4152-4D8B-87B1-130044A94E22}" type="presParOf" srcId="{C850930E-7464-4269-B5D1-AAD8B584444D}" destId="{0CA7A41E-2F8C-4DCB-8146-668EA4B4B111}" srcOrd="0" destOrd="0" presId="urn:microsoft.com/office/officeart/2005/8/layout/list1"/>
    <dgm:cxn modelId="{5983086F-A376-49AC-9F77-7E9A07D5F1A4}" type="presParOf" srcId="{C850930E-7464-4269-B5D1-AAD8B584444D}" destId="{A5954B1E-413A-4C00-8905-8C60FBF0E557}" srcOrd="1" destOrd="0" presId="urn:microsoft.com/office/officeart/2005/8/layout/list1"/>
    <dgm:cxn modelId="{D778648A-0958-4095-B55A-64104594E787}" type="presParOf" srcId="{04FF473C-66AB-41BB-AE0F-8EC783F88B59}" destId="{71FA5905-B7E0-4159-A14B-6BD2B487573D}" srcOrd="5" destOrd="0" presId="urn:microsoft.com/office/officeart/2005/8/layout/list1"/>
    <dgm:cxn modelId="{7DE1612A-67FD-461C-A767-79077472641A}" type="presParOf" srcId="{04FF473C-66AB-41BB-AE0F-8EC783F88B59}" destId="{2F65478D-D59F-4146-BEC8-FA640CA92721}" srcOrd="6" destOrd="0" presId="urn:microsoft.com/office/officeart/2005/8/layout/list1"/>
    <dgm:cxn modelId="{63B5B537-4E92-4328-A91C-60EC0E45B39E}" type="presParOf" srcId="{04FF473C-66AB-41BB-AE0F-8EC783F88B59}" destId="{01358BA4-58D6-4AEC-81D0-F6AD45D66156}" srcOrd="7" destOrd="0" presId="urn:microsoft.com/office/officeart/2005/8/layout/list1"/>
    <dgm:cxn modelId="{F1F38F06-08B7-4671-9250-701E25A42E24}" type="presParOf" srcId="{04FF473C-66AB-41BB-AE0F-8EC783F88B59}" destId="{77200B67-B56F-4051-B433-02B6080E5102}" srcOrd="8" destOrd="0" presId="urn:microsoft.com/office/officeart/2005/8/layout/list1"/>
    <dgm:cxn modelId="{24014E3E-F2E5-4957-90C6-B84C496E584C}" type="presParOf" srcId="{77200B67-B56F-4051-B433-02B6080E5102}" destId="{8FA6C7A7-0034-41DB-995B-EFC27ED17433}" srcOrd="0" destOrd="0" presId="urn:microsoft.com/office/officeart/2005/8/layout/list1"/>
    <dgm:cxn modelId="{88D6A709-861A-4C5E-97AE-B21D5C0A96A1}" type="presParOf" srcId="{77200B67-B56F-4051-B433-02B6080E5102}" destId="{C5CD04E4-2D18-4489-A92A-2F9081E0A7DD}" srcOrd="1" destOrd="0" presId="urn:microsoft.com/office/officeart/2005/8/layout/list1"/>
    <dgm:cxn modelId="{024993A7-2E8D-4349-981F-37664051EFF5}" type="presParOf" srcId="{04FF473C-66AB-41BB-AE0F-8EC783F88B59}" destId="{B068EAC6-0D55-4B17-A262-A456331E8B91}" srcOrd="9" destOrd="0" presId="urn:microsoft.com/office/officeart/2005/8/layout/list1"/>
    <dgm:cxn modelId="{A210963B-7828-446F-8584-5F78A95B1B1E}" type="presParOf" srcId="{04FF473C-66AB-41BB-AE0F-8EC783F88B59}" destId="{CF35093C-62BB-4026-8C8F-CBBF6805B578}" srcOrd="10" destOrd="0" presId="urn:microsoft.com/office/officeart/2005/8/layout/list1"/>
    <dgm:cxn modelId="{BBA14519-EDE4-4521-B3F0-9EB4EFE2171C}" type="presParOf" srcId="{04FF473C-66AB-41BB-AE0F-8EC783F88B59}" destId="{FE30BC7D-D533-487B-A34A-504DAED16F59}" srcOrd="11" destOrd="0" presId="urn:microsoft.com/office/officeart/2005/8/layout/list1"/>
    <dgm:cxn modelId="{1438E7B9-73A0-4663-992D-8A8F771D6624}" type="presParOf" srcId="{04FF473C-66AB-41BB-AE0F-8EC783F88B59}" destId="{269F8E64-1C8D-44F5-B5B4-58E4DD5C9FA3}" srcOrd="12" destOrd="0" presId="urn:microsoft.com/office/officeart/2005/8/layout/list1"/>
    <dgm:cxn modelId="{FC7E2D31-4BA3-475B-9C3A-72DDA9BB5FC6}" type="presParOf" srcId="{269F8E64-1C8D-44F5-B5B4-58E4DD5C9FA3}" destId="{8903A472-8BBD-4D32-A248-8DB65BAC66AB}" srcOrd="0" destOrd="0" presId="urn:microsoft.com/office/officeart/2005/8/layout/list1"/>
    <dgm:cxn modelId="{BEA510F0-F832-4B46-8D4B-CBC34A6FF608}" type="presParOf" srcId="{269F8E64-1C8D-44F5-B5B4-58E4DD5C9FA3}" destId="{79C9DBD1-FB34-4A7D-8099-996EC71163BF}" srcOrd="1" destOrd="0" presId="urn:microsoft.com/office/officeart/2005/8/layout/list1"/>
    <dgm:cxn modelId="{1DCC4D6E-C9AE-4033-9E7B-8B01657D8A15}" type="presParOf" srcId="{04FF473C-66AB-41BB-AE0F-8EC783F88B59}" destId="{501F64B5-1F28-4634-8912-757CAB1F4D23}" srcOrd="13" destOrd="0" presId="urn:microsoft.com/office/officeart/2005/8/layout/list1"/>
    <dgm:cxn modelId="{ECB754AE-3692-4AB7-8D29-6A9F681977D6}" type="presParOf" srcId="{04FF473C-66AB-41BB-AE0F-8EC783F88B59}" destId="{5C239ED7-06CF-4CA3-A9C2-88B7F4889EB6}" srcOrd="14" destOrd="0" presId="urn:microsoft.com/office/officeart/2005/8/layout/list1"/>
    <dgm:cxn modelId="{AB277A4D-686B-4FB1-A19F-B0740A869922}" type="presParOf" srcId="{04FF473C-66AB-41BB-AE0F-8EC783F88B59}" destId="{44C9A56D-5B2B-45CC-A0BE-D1955CDC1067}" srcOrd="15" destOrd="0" presId="urn:microsoft.com/office/officeart/2005/8/layout/list1"/>
    <dgm:cxn modelId="{84F11607-9E41-4BFE-BB1D-1E55F528D1FB}" type="presParOf" srcId="{04FF473C-66AB-41BB-AE0F-8EC783F88B59}" destId="{2B38E9DE-DD8E-4405-B8B3-37DA5C36DD53}" srcOrd="16" destOrd="0" presId="urn:microsoft.com/office/officeart/2005/8/layout/list1"/>
    <dgm:cxn modelId="{4E4591BC-4A02-4B8D-8869-060B6A19F928}" type="presParOf" srcId="{2B38E9DE-DD8E-4405-B8B3-37DA5C36DD53}" destId="{34FD838B-902B-41A8-896A-72DF9B871AAC}" srcOrd="0" destOrd="0" presId="urn:microsoft.com/office/officeart/2005/8/layout/list1"/>
    <dgm:cxn modelId="{45CF34F5-AB16-4F72-8BA7-30273FEAB6B5}" type="presParOf" srcId="{2B38E9DE-DD8E-4405-B8B3-37DA5C36DD53}" destId="{EEEAF7F6-C7DD-4C0E-BF1B-89304291679D}" srcOrd="1" destOrd="0" presId="urn:microsoft.com/office/officeart/2005/8/layout/list1"/>
    <dgm:cxn modelId="{CC8496B0-7CD6-4ECB-BD16-B065810F15CC}" type="presParOf" srcId="{04FF473C-66AB-41BB-AE0F-8EC783F88B59}" destId="{0F93469B-D866-445A-B85D-99C4659591D6}" srcOrd="17" destOrd="0" presId="urn:microsoft.com/office/officeart/2005/8/layout/list1"/>
    <dgm:cxn modelId="{14108C9A-73A2-4EE1-A29F-829A2A55653F}" type="presParOf" srcId="{04FF473C-66AB-41BB-AE0F-8EC783F88B59}" destId="{D36A8060-FBF8-4014-8B06-6B36E18EF337}" srcOrd="18" destOrd="0" presId="urn:microsoft.com/office/officeart/2005/8/layout/list1"/>
    <dgm:cxn modelId="{68C8CE15-3264-477A-BFC1-7FBA41733F6A}" type="presParOf" srcId="{04FF473C-66AB-41BB-AE0F-8EC783F88B59}" destId="{62BDA264-39EB-4076-A620-B912967C9481}" srcOrd="19" destOrd="0" presId="urn:microsoft.com/office/officeart/2005/8/layout/list1"/>
    <dgm:cxn modelId="{DAF2BF02-CEA2-4F22-912B-6A5B91EC37BA}" type="presParOf" srcId="{04FF473C-66AB-41BB-AE0F-8EC783F88B59}" destId="{58F03143-215C-4055-9609-23384F32E75C}" srcOrd="20" destOrd="0" presId="urn:microsoft.com/office/officeart/2005/8/layout/list1"/>
    <dgm:cxn modelId="{35BA8489-02CE-4462-B86F-A5862CE73E4E}" type="presParOf" srcId="{58F03143-215C-4055-9609-23384F32E75C}" destId="{30A0B9FB-33B5-4675-9F2F-87CA1EC0851F}" srcOrd="0" destOrd="0" presId="urn:microsoft.com/office/officeart/2005/8/layout/list1"/>
    <dgm:cxn modelId="{694181F6-1BCD-4C9C-9E07-25CE070CC77F}" type="presParOf" srcId="{58F03143-215C-4055-9609-23384F32E75C}" destId="{2EB402D1-2FEF-4C2F-8BD7-E3B23E6733C1}" srcOrd="1" destOrd="0" presId="urn:microsoft.com/office/officeart/2005/8/layout/list1"/>
    <dgm:cxn modelId="{5AD22294-719B-4B49-96F7-C69EC1BCBEB6}" type="presParOf" srcId="{04FF473C-66AB-41BB-AE0F-8EC783F88B59}" destId="{706947C2-B832-4979-B814-1F322F87A205}" srcOrd="21" destOrd="0" presId="urn:microsoft.com/office/officeart/2005/8/layout/list1"/>
    <dgm:cxn modelId="{8EF6B36B-2A8E-4816-A306-758E7B52B336}" type="presParOf" srcId="{04FF473C-66AB-41BB-AE0F-8EC783F88B59}" destId="{B57C543B-3CC3-4F3F-B9CF-D23354A003F1}" srcOrd="2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F4E27A-A2A0-47FE-A0C4-4A5B8F9F0C25}">
      <dsp:nvSpPr>
        <dsp:cNvPr id="0" name=""/>
        <dsp:cNvSpPr/>
      </dsp:nvSpPr>
      <dsp:spPr>
        <a:xfrm>
          <a:off x="0" y="315939"/>
          <a:ext cx="6400800" cy="453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01F1B96-0D80-451F-A94B-9BB2A2A37849}">
      <dsp:nvSpPr>
        <dsp:cNvPr id="0" name=""/>
        <dsp:cNvSpPr/>
      </dsp:nvSpPr>
      <dsp:spPr>
        <a:xfrm>
          <a:off x="320040" y="50259"/>
          <a:ext cx="4480560" cy="5313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355" tIns="0" rIns="169355" bIns="0" numCol="1" spcCol="1270" anchor="ctr" anchorCtr="0">
          <a:noAutofit/>
        </a:bodyPr>
        <a:lstStyle/>
        <a:p>
          <a:pPr lvl="0" algn="l" defTabSz="800100">
            <a:lnSpc>
              <a:spcPct val="90000"/>
            </a:lnSpc>
            <a:spcBef>
              <a:spcPct val="0"/>
            </a:spcBef>
            <a:spcAft>
              <a:spcPct val="35000"/>
            </a:spcAft>
          </a:pPr>
          <a:r>
            <a:rPr lang="en-US" sz="1800" kern="1200" dirty="0" smtClean="0"/>
            <a:t>Public or government CGS</a:t>
          </a:r>
          <a:endParaRPr lang="en-US" sz="1800" kern="1200" dirty="0"/>
        </a:p>
      </dsp:txBody>
      <dsp:txXfrm>
        <a:off x="345979" y="76198"/>
        <a:ext cx="4428682" cy="479482"/>
      </dsp:txXfrm>
    </dsp:sp>
    <dsp:sp modelId="{2F65478D-D59F-4146-BEC8-FA640CA92721}">
      <dsp:nvSpPr>
        <dsp:cNvPr id="0" name=""/>
        <dsp:cNvSpPr/>
      </dsp:nvSpPr>
      <dsp:spPr>
        <a:xfrm>
          <a:off x="0" y="1132419"/>
          <a:ext cx="6400800" cy="453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5954B1E-413A-4C00-8905-8C60FBF0E557}">
      <dsp:nvSpPr>
        <dsp:cNvPr id="0" name=""/>
        <dsp:cNvSpPr/>
      </dsp:nvSpPr>
      <dsp:spPr>
        <a:xfrm>
          <a:off x="320040" y="866739"/>
          <a:ext cx="4480560" cy="5313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355" tIns="0" rIns="169355" bIns="0" numCol="1" spcCol="1270" anchor="ctr" anchorCtr="0">
          <a:noAutofit/>
        </a:bodyPr>
        <a:lstStyle/>
        <a:p>
          <a:pPr lvl="0" algn="l" defTabSz="800100">
            <a:lnSpc>
              <a:spcPct val="90000"/>
            </a:lnSpc>
            <a:spcBef>
              <a:spcPct val="0"/>
            </a:spcBef>
            <a:spcAft>
              <a:spcPct val="35000"/>
            </a:spcAft>
          </a:pPr>
          <a:r>
            <a:rPr lang="en-US" sz="1800" kern="1200" dirty="0" smtClean="0"/>
            <a:t>Private or Corporate CGS</a:t>
          </a:r>
          <a:endParaRPr lang="en-US" sz="1800" kern="1200" dirty="0"/>
        </a:p>
      </dsp:txBody>
      <dsp:txXfrm>
        <a:off x="345979" y="892678"/>
        <a:ext cx="4428682" cy="479482"/>
      </dsp:txXfrm>
    </dsp:sp>
    <dsp:sp modelId="{CF35093C-62BB-4026-8C8F-CBBF6805B578}">
      <dsp:nvSpPr>
        <dsp:cNvPr id="0" name=""/>
        <dsp:cNvSpPr/>
      </dsp:nvSpPr>
      <dsp:spPr>
        <a:xfrm>
          <a:off x="0" y="1948899"/>
          <a:ext cx="6400800" cy="453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CD04E4-2D18-4489-A92A-2F9081E0A7DD}">
      <dsp:nvSpPr>
        <dsp:cNvPr id="0" name=""/>
        <dsp:cNvSpPr/>
      </dsp:nvSpPr>
      <dsp:spPr>
        <a:xfrm>
          <a:off x="320040" y="1683219"/>
          <a:ext cx="4480560" cy="5313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355" tIns="0" rIns="169355" bIns="0" numCol="1" spcCol="1270" anchor="ctr" anchorCtr="0">
          <a:noAutofit/>
        </a:bodyPr>
        <a:lstStyle/>
        <a:p>
          <a:pPr lvl="0" algn="l" defTabSz="800100">
            <a:lnSpc>
              <a:spcPct val="90000"/>
            </a:lnSpc>
            <a:spcBef>
              <a:spcPct val="0"/>
            </a:spcBef>
            <a:spcAft>
              <a:spcPct val="35000"/>
            </a:spcAft>
          </a:pPr>
          <a:r>
            <a:rPr lang="en-US" sz="1800" kern="1200" dirty="0" smtClean="0"/>
            <a:t>Donor Funded CGS.</a:t>
          </a:r>
          <a:endParaRPr lang="en-US" sz="1800" kern="1200" dirty="0"/>
        </a:p>
      </dsp:txBody>
      <dsp:txXfrm>
        <a:off x="345979" y="1709158"/>
        <a:ext cx="4428682" cy="479482"/>
      </dsp:txXfrm>
    </dsp:sp>
    <dsp:sp modelId="{5C239ED7-06CF-4CA3-A9C2-88B7F4889EB6}">
      <dsp:nvSpPr>
        <dsp:cNvPr id="0" name=""/>
        <dsp:cNvSpPr/>
      </dsp:nvSpPr>
      <dsp:spPr>
        <a:xfrm>
          <a:off x="0" y="2765380"/>
          <a:ext cx="6400800" cy="453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9C9DBD1-FB34-4A7D-8099-996EC71163BF}">
      <dsp:nvSpPr>
        <dsp:cNvPr id="0" name=""/>
        <dsp:cNvSpPr/>
      </dsp:nvSpPr>
      <dsp:spPr>
        <a:xfrm>
          <a:off x="320040" y="2499699"/>
          <a:ext cx="4480560" cy="5313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355" tIns="0" rIns="169355" bIns="0" numCol="1" spcCol="1270" anchor="ctr" anchorCtr="0">
          <a:noAutofit/>
        </a:bodyPr>
        <a:lstStyle/>
        <a:p>
          <a:pPr lvl="0" algn="l" defTabSz="800100">
            <a:lnSpc>
              <a:spcPct val="90000"/>
            </a:lnSpc>
            <a:spcBef>
              <a:spcPct val="0"/>
            </a:spcBef>
            <a:spcAft>
              <a:spcPct val="35000"/>
            </a:spcAft>
          </a:pPr>
          <a:r>
            <a:rPr lang="en-US" sz="1800" kern="1200" dirty="0" smtClean="0"/>
            <a:t>International CGS</a:t>
          </a:r>
          <a:endParaRPr lang="en-US" sz="1800" kern="1200" dirty="0"/>
        </a:p>
      </dsp:txBody>
      <dsp:txXfrm>
        <a:off x="345979" y="2525638"/>
        <a:ext cx="4428682" cy="479482"/>
      </dsp:txXfrm>
    </dsp:sp>
    <dsp:sp modelId="{D36A8060-FBF8-4014-8B06-6B36E18EF337}">
      <dsp:nvSpPr>
        <dsp:cNvPr id="0" name=""/>
        <dsp:cNvSpPr/>
      </dsp:nvSpPr>
      <dsp:spPr>
        <a:xfrm>
          <a:off x="0" y="3581860"/>
          <a:ext cx="6400800" cy="453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EAF7F6-C7DD-4C0E-BF1B-89304291679D}">
      <dsp:nvSpPr>
        <dsp:cNvPr id="0" name=""/>
        <dsp:cNvSpPr/>
      </dsp:nvSpPr>
      <dsp:spPr>
        <a:xfrm>
          <a:off x="320040" y="3316180"/>
          <a:ext cx="4480560" cy="5313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355" tIns="0" rIns="169355" bIns="0" numCol="1" spcCol="1270" anchor="ctr" anchorCtr="0">
          <a:noAutofit/>
        </a:bodyPr>
        <a:lstStyle/>
        <a:p>
          <a:pPr lvl="0" algn="l" defTabSz="800100">
            <a:lnSpc>
              <a:spcPct val="90000"/>
            </a:lnSpc>
            <a:spcBef>
              <a:spcPct val="0"/>
            </a:spcBef>
            <a:spcAft>
              <a:spcPct val="35000"/>
            </a:spcAft>
          </a:pPr>
          <a:r>
            <a:rPr lang="en-US" sz="1800" kern="1200" dirty="0" smtClean="0"/>
            <a:t>Mutual  Guarantee Schemes</a:t>
          </a:r>
          <a:endParaRPr lang="en-US" sz="1800" kern="1200" dirty="0"/>
        </a:p>
      </dsp:txBody>
      <dsp:txXfrm>
        <a:off x="345979" y="3342119"/>
        <a:ext cx="4428682" cy="479482"/>
      </dsp:txXfrm>
    </dsp:sp>
    <dsp:sp modelId="{B57C543B-3CC3-4F3F-B9CF-D23354A003F1}">
      <dsp:nvSpPr>
        <dsp:cNvPr id="0" name=""/>
        <dsp:cNvSpPr/>
      </dsp:nvSpPr>
      <dsp:spPr>
        <a:xfrm>
          <a:off x="0" y="4398340"/>
          <a:ext cx="6400800" cy="453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EB402D1-2FEF-4C2F-8BD7-E3B23E6733C1}">
      <dsp:nvSpPr>
        <dsp:cNvPr id="0" name=""/>
        <dsp:cNvSpPr/>
      </dsp:nvSpPr>
      <dsp:spPr>
        <a:xfrm>
          <a:off x="320040" y="4132660"/>
          <a:ext cx="4480560" cy="5313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355" tIns="0" rIns="169355" bIns="0" numCol="1" spcCol="1270" anchor="ctr" anchorCtr="0">
          <a:noAutofit/>
        </a:bodyPr>
        <a:lstStyle/>
        <a:p>
          <a:pPr lvl="0" algn="l" defTabSz="800100">
            <a:lnSpc>
              <a:spcPct val="90000"/>
            </a:lnSpc>
            <a:spcBef>
              <a:spcPct val="0"/>
            </a:spcBef>
            <a:spcAft>
              <a:spcPct val="35000"/>
            </a:spcAft>
          </a:pPr>
          <a:r>
            <a:rPr lang="en-US" sz="1800" kern="1200" dirty="0" smtClean="0"/>
            <a:t>Private-Public Partnership</a:t>
          </a:r>
          <a:endParaRPr lang="en-US" sz="1800" kern="1200" dirty="0"/>
        </a:p>
      </dsp:txBody>
      <dsp:txXfrm>
        <a:off x="345979" y="4158599"/>
        <a:ext cx="4428682" cy="47948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A0C519-BFAE-4FA3-B282-981F2244EE3C}" type="datetimeFigureOut">
              <a:rPr lang="en-US" smtClean="0"/>
              <a:t>11/3/2019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40A5E2-BF87-47BE-8C33-4A19E4E3AE32}" type="slidenum">
              <a:rPr lang="en-US" smtClean="0"/>
              <a:t>‹#›</a:t>
            </a:fld>
            <a:endParaRPr lang="en-US"/>
          </a:p>
        </p:txBody>
      </p:sp>
    </p:spTree>
    <p:extLst>
      <p:ext uri="{BB962C8B-B14F-4D97-AF65-F5344CB8AC3E}">
        <p14:creationId xmlns:p14="http://schemas.microsoft.com/office/powerpoint/2010/main" val="35504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afd.fr/en/guarantees-instrument-mobilize-local-instruments"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www.pass.or.tz/"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According to a 2010 MSME National baseline survey sponsored by the Ministry of Industry and Trade and FSDT.</a:t>
            </a:r>
          </a:p>
          <a:p>
            <a:r>
              <a:rPr lang="en-US" sz="1200" b="0" i="0" u="none" strike="noStrike" kern="1200" baseline="0" dirty="0" smtClean="0">
                <a:solidFill>
                  <a:schemeClr val="tx1"/>
                </a:solidFill>
                <a:latin typeface="+mn-lt"/>
                <a:ea typeface="+mn-ea"/>
                <a:cs typeface="+mn-cs"/>
              </a:rPr>
              <a:t>The African Guarantee Fund also estimates that only 20% of African SMEs have a line of credit at a bank.</a:t>
            </a:r>
          </a:p>
          <a:p>
            <a:r>
              <a:rPr lang="en-US" sz="1200" b="0" i="0" u="none" strike="noStrike" kern="1200" baseline="0" dirty="0" smtClean="0">
                <a:solidFill>
                  <a:schemeClr val="tx1"/>
                </a:solidFill>
                <a:latin typeface="+mn-lt"/>
                <a:ea typeface="+mn-ea"/>
                <a:cs typeface="+mn-cs"/>
              </a:rPr>
              <a:t>Similarly, the 2012 National Baseline Survey Report on MSMEs in Tanzania showed that only 10.6% of the surveyed small business owners had formal access to financial services, i.e. had an account or some sort of relationship with a financial institution supervised by a financial services regulator.</a:t>
            </a:r>
            <a:endParaRPr lang="en-US" dirty="0"/>
          </a:p>
        </p:txBody>
      </p:sp>
      <p:sp>
        <p:nvSpPr>
          <p:cNvPr id="4" name="Slide Number Placeholder 3"/>
          <p:cNvSpPr>
            <a:spLocks noGrp="1"/>
          </p:cNvSpPr>
          <p:nvPr>
            <p:ph type="sldNum" sz="quarter" idx="10"/>
          </p:nvPr>
        </p:nvSpPr>
        <p:spPr/>
        <p:txBody>
          <a:bodyPr/>
          <a:lstStyle/>
          <a:p>
            <a:fld id="{A740A5E2-BF87-47BE-8C33-4A19E4E3AE32}" type="slidenum">
              <a:rPr lang="en-US" smtClean="0"/>
              <a:t>3</a:t>
            </a:fld>
            <a:endParaRPr lang="en-US"/>
          </a:p>
        </p:txBody>
      </p:sp>
    </p:spTree>
    <p:extLst>
      <p:ext uri="{BB962C8B-B14F-4D97-AF65-F5344CB8AC3E}">
        <p14:creationId xmlns:p14="http://schemas.microsoft.com/office/powerpoint/2010/main" val="3252782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In a CGS, a guarantor puts up some capital to guarantee the extension of credit to an individual, group or section of the population. The guarantor implements an organizational structure and recruits partner financial institutions (usually banks and microfinance institutions). These PFIs are then authorized by</a:t>
            </a:r>
          </a:p>
          <a:p>
            <a:r>
              <a:rPr lang="en-US" sz="1200" b="0" i="0" u="none" strike="noStrike" kern="1200" baseline="0" dirty="0" smtClean="0">
                <a:solidFill>
                  <a:schemeClr val="tx1"/>
                </a:solidFill>
                <a:latin typeface="+mn-lt"/>
                <a:ea typeface="+mn-ea"/>
                <a:cs typeface="+mn-cs"/>
              </a:rPr>
              <a:t>the guarantor to extend credit (loans, overdraft facilities etc.) to the guarantor’s target market with the understanding that if there is a default</a:t>
            </a:r>
          </a:p>
          <a:p>
            <a:r>
              <a:rPr lang="en-US" sz="1200" b="0" i="0" u="none" strike="noStrike" kern="1200" baseline="0" dirty="0" smtClean="0">
                <a:solidFill>
                  <a:schemeClr val="tx1"/>
                </a:solidFill>
                <a:latin typeface="+mn-lt"/>
                <a:ea typeface="+mn-ea"/>
                <a:cs typeface="+mn-cs"/>
              </a:rPr>
              <a:t>by a borrower on any transactions under the agreement, the guarantor will compensate the PFI for losses incurred. </a:t>
            </a:r>
            <a:endParaRPr lang="en-US" dirty="0"/>
          </a:p>
        </p:txBody>
      </p:sp>
      <p:sp>
        <p:nvSpPr>
          <p:cNvPr id="4" name="Slide Number Placeholder 3"/>
          <p:cNvSpPr>
            <a:spLocks noGrp="1"/>
          </p:cNvSpPr>
          <p:nvPr>
            <p:ph type="sldNum" sz="quarter" idx="10"/>
          </p:nvPr>
        </p:nvSpPr>
        <p:spPr/>
        <p:txBody>
          <a:bodyPr/>
          <a:lstStyle/>
          <a:p>
            <a:fld id="{A740A5E2-BF87-47BE-8C33-4A19E4E3AE32}" type="slidenum">
              <a:rPr lang="en-US" smtClean="0"/>
              <a:t>4</a:t>
            </a:fld>
            <a:endParaRPr lang="en-US"/>
          </a:p>
        </p:txBody>
      </p:sp>
    </p:spTree>
    <p:extLst>
      <p:ext uri="{BB962C8B-B14F-4D97-AF65-F5344CB8AC3E}">
        <p14:creationId xmlns:p14="http://schemas.microsoft.com/office/powerpoint/2010/main" val="2571363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development agencies that are active in CGSs include DANIDA (Danish government), USAID (US government), AFD</a:t>
            </a:r>
          </a:p>
          <a:p>
            <a:r>
              <a:rPr lang="en-US" sz="1200" b="0" i="0" u="none" strike="noStrike" kern="1200" baseline="0" dirty="0" smtClean="0">
                <a:solidFill>
                  <a:schemeClr val="tx1"/>
                </a:solidFill>
                <a:latin typeface="+mn-lt"/>
                <a:ea typeface="+mn-ea"/>
                <a:cs typeface="+mn-cs"/>
              </a:rPr>
              <a:t>(French government) and AECID (Spanish government).</a:t>
            </a:r>
          </a:p>
          <a:p>
            <a:r>
              <a:rPr lang="en-US" sz="1200" b="0" i="0" u="none" strike="noStrike" kern="1200" baseline="0" dirty="0" smtClean="0">
                <a:solidFill>
                  <a:schemeClr val="tx1"/>
                </a:solidFill>
                <a:latin typeface="+mn-lt"/>
                <a:ea typeface="+mn-ea"/>
                <a:cs typeface="+mn-cs"/>
              </a:rPr>
              <a:t>ECGS and all other Government of Tanzania schemes are commitments on paper. All other schemes in Tanzania are cash cover schemes</a:t>
            </a:r>
            <a:endParaRPr lang="en-US" dirty="0"/>
          </a:p>
        </p:txBody>
      </p:sp>
      <p:sp>
        <p:nvSpPr>
          <p:cNvPr id="4" name="Slide Number Placeholder 3"/>
          <p:cNvSpPr>
            <a:spLocks noGrp="1"/>
          </p:cNvSpPr>
          <p:nvPr>
            <p:ph type="sldNum" sz="quarter" idx="10"/>
          </p:nvPr>
        </p:nvSpPr>
        <p:spPr/>
        <p:txBody>
          <a:bodyPr/>
          <a:lstStyle/>
          <a:p>
            <a:fld id="{A740A5E2-BF87-47BE-8C33-4A19E4E3AE32}" type="slidenum">
              <a:rPr lang="en-US" smtClean="0"/>
              <a:t>5</a:t>
            </a:fld>
            <a:endParaRPr lang="en-US"/>
          </a:p>
        </p:txBody>
      </p:sp>
    </p:spTree>
    <p:extLst>
      <p:ext uri="{BB962C8B-B14F-4D97-AF65-F5344CB8AC3E}">
        <p14:creationId xmlns:p14="http://schemas.microsoft.com/office/powerpoint/2010/main" val="922471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b="0" i="0" u="none" strike="noStrike" kern="1200" baseline="0" dirty="0" smtClean="0">
                <a:solidFill>
                  <a:schemeClr val="dk1"/>
                </a:solidFill>
                <a:latin typeface="+mn-lt"/>
                <a:ea typeface="+mn-ea"/>
                <a:cs typeface="+mn-cs"/>
              </a:rPr>
              <a:t>ARIZ </a:t>
            </a:r>
            <a:r>
              <a:rPr lang="en-US" sz="1200" b="0" i="0" kern="1200" dirty="0" smtClean="0">
                <a:solidFill>
                  <a:schemeClr val="dk1"/>
                </a:solidFill>
                <a:effectLst/>
                <a:latin typeface="+mn-lt"/>
                <a:ea typeface="+mn-ea"/>
                <a:cs typeface="+mn-cs"/>
              </a:rPr>
              <a:t>cover 50% to 75% of an individual loan or a loan portfolio for SMEs </a:t>
            </a:r>
            <a:r>
              <a:rPr lang="en-US" dirty="0" smtClean="0">
                <a:hlinkClick r:id="rId3"/>
              </a:rPr>
              <a:t>https://www.afd.fr/en/guarantees-instrument-mobilize-local-instruments</a:t>
            </a:r>
            <a:r>
              <a:rPr lang="en-US" dirty="0" smtClean="0"/>
              <a:t>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smtClean="0">
                <a:hlinkClick r:id="rId4"/>
              </a:rPr>
              <a:t>https://www.pass.or.tz/</a:t>
            </a:r>
            <a:r>
              <a:rPr lang="en-US" dirty="0" smtClean="0"/>
              <a:t>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A740A5E2-BF87-47BE-8C33-4A19E4E3AE32}" type="slidenum">
              <a:rPr lang="en-US" smtClean="0"/>
              <a:t>6</a:t>
            </a:fld>
            <a:endParaRPr lang="en-US"/>
          </a:p>
        </p:txBody>
      </p:sp>
    </p:spTree>
    <p:extLst>
      <p:ext uri="{BB962C8B-B14F-4D97-AF65-F5344CB8AC3E}">
        <p14:creationId xmlns:p14="http://schemas.microsoft.com/office/powerpoint/2010/main" val="41947697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200" b="0" i="0" u="none" strike="noStrike" kern="1200" baseline="0" dirty="0" smtClean="0">
                <a:solidFill>
                  <a:schemeClr val="tx1"/>
                </a:solidFill>
                <a:latin typeface="+mn-lt"/>
                <a:ea typeface="+mn-ea"/>
                <a:cs typeface="+mn-cs"/>
              </a:rPr>
              <a:t>Tanzania’s Banking and Financial Institutions Act 2006 defines a first class international bank as, ‘an international bank that has </a:t>
            </a:r>
            <a:r>
              <a:rPr lang="en-US" sz="1200" b="0" i="0" u="none" strike="noStrike" kern="1200" baseline="0" dirty="0" err="1" smtClean="0">
                <a:solidFill>
                  <a:schemeClr val="tx1"/>
                </a:solidFill>
                <a:latin typeface="+mn-lt"/>
                <a:ea typeface="+mn-ea"/>
                <a:cs typeface="+mn-cs"/>
              </a:rPr>
              <a:t>aminimum</a:t>
            </a:r>
            <a:r>
              <a:rPr lang="en-US" sz="1200" b="0" i="0" u="none" strike="noStrike" kern="1200" baseline="0" dirty="0" smtClean="0">
                <a:solidFill>
                  <a:schemeClr val="tx1"/>
                </a:solidFill>
                <a:latin typeface="+mn-lt"/>
                <a:ea typeface="+mn-ea"/>
                <a:cs typeface="+mn-cs"/>
              </a:rPr>
              <a:t> long-term rating by internationally recognized rating agencies of “A” or above’. Based on this definition, institutions such as </a:t>
            </a:r>
            <a:r>
              <a:rPr lang="en-US" sz="1200" b="0" i="0" u="none" strike="noStrike" kern="1200" baseline="0" dirty="0" err="1" smtClean="0">
                <a:solidFill>
                  <a:schemeClr val="tx1"/>
                </a:solidFill>
                <a:latin typeface="+mn-lt"/>
                <a:ea typeface="+mn-ea"/>
                <a:cs typeface="+mn-cs"/>
              </a:rPr>
              <a:t>AfDB</a:t>
            </a:r>
            <a:r>
              <a:rPr lang="en-US" sz="1200" b="0" i="0" u="none" strike="noStrike" kern="1200" baseline="0" dirty="0" smtClean="0">
                <a:solidFill>
                  <a:schemeClr val="tx1"/>
                </a:solidFill>
                <a:latin typeface="+mn-lt"/>
                <a:ea typeface="+mn-ea"/>
                <a:cs typeface="+mn-cs"/>
              </a:rPr>
              <a:t>, AFD, USAID, and DANIDA should be recognized as first class international banks and allowed to issue guarantees backed only by the strength of their credit instead of having to deposit guarantee funds at PFIs.</a:t>
            </a:r>
          </a:p>
          <a:p>
            <a:pPr marL="228600" indent="-228600">
              <a:buAutoNum type="arabicPeriod"/>
            </a:pPr>
            <a:r>
              <a:rPr lang="en-US" sz="1200" b="0" i="0" u="none" strike="noStrike" baseline="0" dirty="0" smtClean="0">
                <a:solidFill>
                  <a:srgbClr val="38373A"/>
                </a:solidFill>
                <a:latin typeface="BookAntiqua"/>
              </a:rPr>
              <a:t>Low levels of education among the population. FSDT research shows that only 17.5% </a:t>
            </a:r>
            <a:r>
              <a:rPr lang="en-US" sz="1200" b="0" i="0" u="none" strike="noStrike" baseline="0" dirty="0" err="1" smtClean="0">
                <a:solidFill>
                  <a:srgbClr val="38373A"/>
                </a:solidFill>
                <a:latin typeface="BookAntiqua"/>
              </a:rPr>
              <a:t>ofMSME</a:t>
            </a:r>
            <a:r>
              <a:rPr lang="en-US" sz="1200" b="0" i="0" u="none" strike="noStrike" baseline="0" dirty="0" smtClean="0">
                <a:solidFill>
                  <a:srgbClr val="38373A"/>
                </a:solidFill>
                <a:latin typeface="BookAntiqua"/>
              </a:rPr>
              <a:t> owners and only 12.5% of agribusiness owners have a higher than primary level of education.</a:t>
            </a:r>
            <a:endParaRPr lang="en-US" dirty="0"/>
          </a:p>
        </p:txBody>
      </p:sp>
      <p:sp>
        <p:nvSpPr>
          <p:cNvPr id="4" name="Slide Number Placeholder 3"/>
          <p:cNvSpPr>
            <a:spLocks noGrp="1"/>
          </p:cNvSpPr>
          <p:nvPr>
            <p:ph type="sldNum" sz="quarter" idx="10"/>
          </p:nvPr>
        </p:nvSpPr>
        <p:spPr/>
        <p:txBody>
          <a:bodyPr/>
          <a:lstStyle/>
          <a:p>
            <a:fld id="{A740A5E2-BF87-47BE-8C33-4A19E4E3AE32}" type="slidenum">
              <a:rPr lang="en-US" smtClean="0"/>
              <a:t>7</a:t>
            </a:fld>
            <a:endParaRPr lang="en-US"/>
          </a:p>
        </p:txBody>
      </p:sp>
    </p:spTree>
    <p:extLst>
      <p:ext uri="{BB962C8B-B14F-4D97-AF65-F5344CB8AC3E}">
        <p14:creationId xmlns:p14="http://schemas.microsoft.com/office/powerpoint/2010/main" val="1506362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Some schemes such as PASS also has a fee charged directly to the borrower for assistance in business plan preparation and loan application</a:t>
            </a:r>
            <a:endParaRPr lang="en-US" dirty="0"/>
          </a:p>
        </p:txBody>
      </p:sp>
      <p:sp>
        <p:nvSpPr>
          <p:cNvPr id="4" name="Slide Number Placeholder 3"/>
          <p:cNvSpPr>
            <a:spLocks noGrp="1"/>
          </p:cNvSpPr>
          <p:nvPr>
            <p:ph type="sldNum" sz="quarter" idx="10"/>
          </p:nvPr>
        </p:nvSpPr>
        <p:spPr/>
        <p:txBody>
          <a:bodyPr/>
          <a:lstStyle/>
          <a:p>
            <a:fld id="{A740A5E2-BF87-47BE-8C33-4A19E4E3AE32}" type="slidenum">
              <a:rPr lang="en-US" smtClean="0"/>
              <a:t>8</a:t>
            </a:fld>
            <a:endParaRPr lang="en-US"/>
          </a:p>
        </p:txBody>
      </p:sp>
    </p:spTree>
    <p:extLst>
      <p:ext uri="{BB962C8B-B14F-4D97-AF65-F5344CB8AC3E}">
        <p14:creationId xmlns:p14="http://schemas.microsoft.com/office/powerpoint/2010/main" val="9263496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40A5E2-BF87-47BE-8C33-4A19E4E3AE32}" type="slidenum">
              <a:rPr lang="en-US" smtClean="0"/>
              <a:t>10</a:t>
            </a:fld>
            <a:endParaRPr lang="en-US"/>
          </a:p>
        </p:txBody>
      </p:sp>
    </p:spTree>
    <p:extLst>
      <p:ext uri="{BB962C8B-B14F-4D97-AF65-F5344CB8AC3E}">
        <p14:creationId xmlns:p14="http://schemas.microsoft.com/office/powerpoint/2010/main" val="71918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FAD9B8A-6159-4046-95BE-101AC634E052}" type="datetimeFigureOut">
              <a:rPr lang="en-US" smtClean="0"/>
              <a:t>10/30/2019</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4D1F1944-903A-49EA-8479-20AEFDAC0AF8}"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AD9B8A-6159-4046-95BE-101AC634E052}" type="datetimeFigureOut">
              <a:rPr lang="en-US" smtClean="0"/>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1F1944-903A-49EA-8479-20AEFDAC0AF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AD9B8A-6159-4046-95BE-101AC634E052}" type="datetimeFigureOut">
              <a:rPr lang="en-US" smtClean="0"/>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1F1944-903A-49EA-8479-20AEFDAC0AF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FAD9B8A-6159-4046-95BE-101AC634E052}" type="datetimeFigureOut">
              <a:rPr lang="en-US" smtClean="0"/>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1F1944-903A-49EA-8479-20AEFDAC0AF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AD9B8A-6159-4046-95BE-101AC634E052}" type="datetimeFigureOut">
              <a:rPr lang="en-US" smtClean="0"/>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1F1944-903A-49EA-8479-20AEFDAC0AF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FAD9B8A-6159-4046-95BE-101AC634E052}" type="datetimeFigureOut">
              <a:rPr lang="en-US" smtClean="0"/>
              <a:t>10/30/2019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1F1944-903A-49EA-8479-20AEFDAC0AF8}"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FAD9B8A-6159-4046-95BE-101AC634E052}" type="datetimeFigureOut">
              <a:rPr lang="en-US" smtClean="0"/>
              <a:t>10/30/2019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1F1944-903A-49EA-8479-20AEFDAC0AF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AD9B8A-6159-4046-95BE-101AC634E052}" type="datetimeFigureOut">
              <a:rPr lang="en-US" smtClean="0"/>
              <a:t>10/30/2019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1F1944-903A-49EA-8479-20AEFDAC0AF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AD9B8A-6159-4046-95BE-101AC634E052}" type="datetimeFigureOut">
              <a:rPr lang="en-US" smtClean="0"/>
              <a:t>10/30/2019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1F1944-903A-49EA-8479-20AEFDAC0AF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FAD9B8A-6159-4046-95BE-101AC634E052}" type="datetimeFigureOut">
              <a:rPr lang="en-US" smtClean="0"/>
              <a:t>10/30/2019</a:t>
            </a:fld>
            <a:endParaRPr lang="en-US"/>
          </a:p>
        </p:txBody>
      </p:sp>
      <p:sp>
        <p:nvSpPr>
          <p:cNvPr id="7" name="Slide Number Placeholder 6"/>
          <p:cNvSpPr>
            <a:spLocks noGrp="1"/>
          </p:cNvSpPr>
          <p:nvPr>
            <p:ph type="sldNum" sz="quarter" idx="12"/>
          </p:nvPr>
        </p:nvSpPr>
        <p:spPr/>
        <p:txBody>
          <a:bodyPr/>
          <a:lstStyle/>
          <a:p>
            <a:fld id="{4D1F1944-903A-49EA-8479-20AEFDAC0AF8}"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AD9B8A-6159-4046-95BE-101AC634E052}" type="datetimeFigureOut">
              <a:rPr lang="en-US" smtClean="0"/>
              <a:t>10/30/2019</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4D1F1944-903A-49EA-8479-20AEFDAC0AF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0FAD9B8A-6159-4046-95BE-101AC634E052}" type="datetimeFigureOut">
              <a:rPr lang="en-US" smtClean="0"/>
              <a:t>10/30/2019</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4D1F1944-903A-49EA-8479-20AEFDAC0AF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33365" y="2362200"/>
            <a:ext cx="3648635" cy="2743200"/>
          </a:xfrm>
        </p:spPr>
        <p:txBody>
          <a:bodyPr>
            <a:normAutofit/>
          </a:bodyPr>
          <a:lstStyle/>
          <a:p>
            <a:r>
              <a:rPr lang="en-US" sz="3200" dirty="0" smtClean="0"/>
              <a:t>ISLAMIC CREDIT GUARANTEE SCHEMES (CGS-</a:t>
            </a:r>
            <a:r>
              <a:rPr lang="en-US" sz="3200" dirty="0" err="1" smtClean="0"/>
              <a:t>i</a:t>
            </a:r>
            <a:r>
              <a:rPr lang="en-US" sz="3200" dirty="0" smtClean="0"/>
              <a:t>) </a:t>
            </a:r>
            <a:endParaRPr lang="en-US" sz="3200" dirty="0"/>
          </a:p>
        </p:txBody>
      </p:sp>
      <p:sp>
        <p:nvSpPr>
          <p:cNvPr id="3" name="Subtitle 2"/>
          <p:cNvSpPr>
            <a:spLocks noGrp="1"/>
          </p:cNvSpPr>
          <p:nvPr>
            <p:ph type="subTitle" idx="1"/>
          </p:nvPr>
        </p:nvSpPr>
        <p:spPr>
          <a:xfrm>
            <a:off x="4733365" y="5257800"/>
            <a:ext cx="3309803" cy="533400"/>
          </a:xfrm>
        </p:spPr>
        <p:txBody>
          <a:bodyPr>
            <a:normAutofit/>
          </a:bodyPr>
          <a:lstStyle/>
          <a:p>
            <a:r>
              <a:rPr lang="en-US" dirty="0" smtClean="0"/>
              <a:t>By </a:t>
            </a:r>
            <a:r>
              <a:rPr lang="en-US" dirty="0" err="1" smtClean="0"/>
              <a:t>Khalfan</a:t>
            </a:r>
            <a:r>
              <a:rPr lang="en-US" dirty="0" smtClean="0"/>
              <a:t> </a:t>
            </a:r>
            <a:r>
              <a:rPr lang="en-US" dirty="0" err="1" smtClean="0"/>
              <a:t>Abdallah</a:t>
            </a:r>
            <a:r>
              <a:rPr lang="en-US" dirty="0" smtClean="0"/>
              <a:t>.</a:t>
            </a:r>
            <a:endParaRPr lang="en-US" dirty="0"/>
          </a:p>
        </p:txBody>
      </p:sp>
    </p:spTree>
    <p:extLst>
      <p:ext uri="{BB962C8B-B14F-4D97-AF65-F5344CB8AC3E}">
        <p14:creationId xmlns:p14="http://schemas.microsoft.com/office/powerpoint/2010/main" val="31507104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848600" cy="838200"/>
          </a:xfrm>
        </p:spPr>
        <p:txBody>
          <a:bodyPr>
            <a:noAutofit/>
          </a:bodyPr>
          <a:lstStyle/>
          <a:p>
            <a:r>
              <a:rPr lang="en-US" sz="3200" dirty="0" smtClean="0"/>
              <a:t>RECOMMENDATIONS AND CONCLUSIONS</a:t>
            </a:r>
            <a:endParaRPr lang="en-US" sz="3200" dirty="0"/>
          </a:p>
        </p:txBody>
      </p:sp>
      <p:sp>
        <p:nvSpPr>
          <p:cNvPr id="3" name="Content Placeholder 2"/>
          <p:cNvSpPr>
            <a:spLocks noGrp="1"/>
          </p:cNvSpPr>
          <p:nvPr>
            <p:ph idx="1"/>
          </p:nvPr>
        </p:nvSpPr>
        <p:spPr>
          <a:xfrm>
            <a:off x="685800" y="1600200"/>
            <a:ext cx="7848600" cy="4724400"/>
          </a:xfrm>
        </p:spPr>
        <p:txBody>
          <a:bodyPr/>
          <a:lstStyle/>
          <a:p>
            <a:pPr marL="68580" indent="0">
              <a:buNone/>
            </a:pPr>
            <a:endParaRPr lang="en-US" dirty="0" smtClean="0"/>
          </a:p>
          <a:p>
            <a:r>
              <a:rPr lang="en-US" dirty="0" smtClean="0"/>
              <a:t>Harmonization to maximize impact. </a:t>
            </a:r>
          </a:p>
          <a:p>
            <a:pPr lvl="1"/>
            <a:r>
              <a:rPr lang="en-US" dirty="0" smtClean="0"/>
              <a:t>Monitoring.</a:t>
            </a:r>
          </a:p>
          <a:p>
            <a:pPr lvl="1"/>
            <a:r>
              <a:rPr lang="en-US" dirty="0" smtClean="0"/>
              <a:t>Awareness.</a:t>
            </a:r>
          </a:p>
          <a:p>
            <a:r>
              <a:rPr lang="en-US" dirty="0" smtClean="0"/>
              <a:t>Judicial system more efficient.</a:t>
            </a:r>
          </a:p>
          <a:p>
            <a:pPr lvl="1"/>
            <a:r>
              <a:rPr lang="en-US" dirty="0" smtClean="0"/>
              <a:t>TAT on commercial disputes.</a:t>
            </a:r>
          </a:p>
          <a:p>
            <a:pPr lvl="1"/>
            <a:r>
              <a:rPr lang="en-US" dirty="0" smtClean="0"/>
              <a:t>ADR.</a:t>
            </a:r>
          </a:p>
          <a:p>
            <a:r>
              <a:rPr lang="en-US" dirty="0" smtClean="0"/>
              <a:t>Embrace diverse business models.</a:t>
            </a:r>
          </a:p>
          <a:p>
            <a:pPr lvl="1"/>
            <a:r>
              <a:rPr lang="en-US" dirty="0" smtClean="0"/>
              <a:t>Takaful-cooperative insurance model.</a:t>
            </a:r>
          </a:p>
          <a:p>
            <a:r>
              <a:rPr lang="en-US" dirty="0" smtClean="0"/>
              <a:t>Credit Reference Bureau.</a:t>
            </a:r>
          </a:p>
          <a:p>
            <a:pPr marL="68580" indent="0">
              <a:buNone/>
            </a:pPr>
            <a:endParaRPr lang="en-US" dirty="0" smtClean="0"/>
          </a:p>
          <a:p>
            <a:endParaRPr lang="en-US" dirty="0"/>
          </a:p>
        </p:txBody>
      </p:sp>
    </p:spTree>
    <p:extLst>
      <p:ext uri="{BB962C8B-B14F-4D97-AF65-F5344CB8AC3E}">
        <p14:creationId xmlns:p14="http://schemas.microsoft.com/office/powerpoint/2010/main" val="4209207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14400"/>
          </a:xfrm>
        </p:spPr>
        <p:txBody>
          <a:bodyPr/>
          <a:lstStyle/>
          <a:p>
            <a:pPr algn="ctr"/>
            <a:r>
              <a:rPr lang="en-US" dirty="0" smtClean="0">
                <a:latin typeface="Copperplate Gothic Light" pitchFamily="34" charset="0"/>
              </a:rPr>
              <a:t>Q &amp; A. </a:t>
            </a:r>
            <a:endParaRPr lang="en-US" dirty="0">
              <a:latin typeface="Copperplate Gothic Light" pitchFamily="34" charset="0"/>
            </a:endParaRPr>
          </a:p>
        </p:txBody>
      </p:sp>
      <p:pic>
        <p:nvPicPr>
          <p:cNvPr id="4" name="Content Placeholder 3" descr="images.jpg"/>
          <p:cNvPicPr>
            <a:picLocks noGrp="1" noChangeAspect="1"/>
          </p:cNvPicPr>
          <p:nvPr>
            <p:ph idx="1"/>
          </p:nvPr>
        </p:nvPicPr>
        <p:blipFill>
          <a:blip r:embed="rId2" cstate="print"/>
          <a:stretch>
            <a:fillRect/>
          </a:stretch>
        </p:blipFill>
        <p:spPr>
          <a:xfrm>
            <a:off x="533400" y="1676400"/>
            <a:ext cx="8153400" cy="4571999"/>
          </a:xfrm>
        </p:spPr>
      </p:pic>
    </p:spTree>
    <p:extLst>
      <p:ext uri="{BB962C8B-B14F-4D97-AF65-F5344CB8AC3E}">
        <p14:creationId xmlns:p14="http://schemas.microsoft.com/office/powerpoint/2010/main" val="4806443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838200"/>
            <a:ext cx="7024744" cy="533400"/>
          </a:xfrm>
        </p:spPr>
        <p:txBody>
          <a:bodyPr>
            <a:normAutofit fontScale="90000"/>
          </a:bodyPr>
          <a:lstStyle/>
          <a:p>
            <a:r>
              <a:rPr lang="en-US" dirty="0" smtClean="0"/>
              <a:t>CONTENT</a:t>
            </a:r>
            <a:endParaRPr lang="en-US" dirty="0"/>
          </a:p>
        </p:txBody>
      </p:sp>
      <p:sp>
        <p:nvSpPr>
          <p:cNvPr id="3" name="Content Placeholder 2"/>
          <p:cNvSpPr>
            <a:spLocks noGrp="1"/>
          </p:cNvSpPr>
          <p:nvPr>
            <p:ph idx="1"/>
          </p:nvPr>
        </p:nvSpPr>
        <p:spPr>
          <a:xfrm>
            <a:off x="1043492" y="1371600"/>
            <a:ext cx="7033708" cy="4572000"/>
          </a:xfrm>
        </p:spPr>
        <p:txBody>
          <a:bodyPr>
            <a:normAutofit/>
          </a:bodyPr>
          <a:lstStyle/>
          <a:p>
            <a:pPr>
              <a:buFont typeface="Courier New" panose="02070309020205020404" pitchFamily="49" charset="0"/>
              <a:buChar char="o"/>
            </a:pPr>
            <a:r>
              <a:rPr lang="en-US" dirty="0" smtClean="0"/>
              <a:t>Introduction.</a:t>
            </a:r>
          </a:p>
          <a:p>
            <a:pPr>
              <a:buFont typeface="Courier New" panose="02070309020205020404" pitchFamily="49" charset="0"/>
              <a:buChar char="o"/>
            </a:pPr>
            <a:r>
              <a:rPr lang="en-US" dirty="0" smtClean="0"/>
              <a:t>Role and Benefits of CGS.</a:t>
            </a:r>
          </a:p>
          <a:p>
            <a:pPr>
              <a:buFont typeface="Courier New" panose="02070309020205020404" pitchFamily="49" charset="0"/>
              <a:buChar char="o"/>
            </a:pPr>
            <a:r>
              <a:rPr lang="en-US" dirty="0" smtClean="0"/>
              <a:t>Types of CGS.</a:t>
            </a:r>
          </a:p>
          <a:p>
            <a:pPr>
              <a:buFont typeface="Courier New" panose="02070309020205020404" pitchFamily="49" charset="0"/>
              <a:buChar char="o"/>
            </a:pPr>
            <a:r>
              <a:rPr lang="en-US" dirty="0" smtClean="0"/>
              <a:t>Guarantee Schemes in Tanzania.</a:t>
            </a:r>
          </a:p>
          <a:p>
            <a:pPr>
              <a:buFont typeface="Courier New" panose="02070309020205020404" pitchFamily="49" charset="0"/>
              <a:buChar char="o"/>
            </a:pPr>
            <a:r>
              <a:rPr lang="en-US" dirty="0" smtClean="0"/>
              <a:t>Impediments to achieve CGS Objectives in Tanzania.</a:t>
            </a:r>
          </a:p>
          <a:p>
            <a:pPr>
              <a:buFont typeface="Courier New" panose="02070309020205020404" pitchFamily="49" charset="0"/>
              <a:buChar char="o"/>
            </a:pPr>
            <a:r>
              <a:rPr lang="en-US" dirty="0" smtClean="0"/>
              <a:t>Islamic Finance (Shari’ah) Concerns on CGS.</a:t>
            </a:r>
          </a:p>
          <a:p>
            <a:pPr>
              <a:buFont typeface="Courier New" panose="02070309020205020404" pitchFamily="49" charset="0"/>
              <a:buChar char="o"/>
            </a:pPr>
            <a:r>
              <a:rPr lang="en-US" dirty="0" smtClean="0"/>
              <a:t>Alternative Shari’ah compliant CGS.</a:t>
            </a:r>
          </a:p>
          <a:p>
            <a:pPr>
              <a:buFont typeface="Courier New" panose="02070309020205020404" pitchFamily="49" charset="0"/>
              <a:buChar char="o"/>
            </a:pPr>
            <a:r>
              <a:rPr lang="en-US" dirty="0" smtClean="0"/>
              <a:t>Recommendations and Conclusions.</a:t>
            </a:r>
            <a:endParaRPr lang="en-US" dirty="0" smtClean="0"/>
          </a:p>
          <a:p>
            <a:endParaRPr lang="en-US" dirty="0" smtClean="0">
              <a:solidFill>
                <a:srgbClr val="3E3D2D"/>
              </a:solidFill>
            </a:endParaRPr>
          </a:p>
          <a:p>
            <a:pPr marL="68580" lvl="0" indent="0">
              <a:buClr>
                <a:srgbClr val="94C600"/>
              </a:buClr>
              <a:buNone/>
            </a:pPr>
            <a:endParaRPr lang="en-US" dirty="0">
              <a:solidFill>
                <a:srgbClr val="3E3D2D"/>
              </a:solidFill>
            </a:endParaRPr>
          </a:p>
          <a:p>
            <a:endParaRPr lang="en-US" dirty="0" smtClean="0"/>
          </a:p>
          <a:p>
            <a:endParaRPr lang="en-US" dirty="0"/>
          </a:p>
        </p:txBody>
      </p:sp>
    </p:spTree>
    <p:extLst>
      <p:ext uri="{BB962C8B-B14F-4D97-AF65-F5344CB8AC3E}">
        <p14:creationId xmlns:p14="http://schemas.microsoft.com/office/powerpoint/2010/main" val="2805489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2" y="457200"/>
            <a:ext cx="7024744" cy="685800"/>
          </a:xfrm>
        </p:spPr>
        <p:txBody>
          <a:bodyPr>
            <a:normAutofit/>
          </a:bodyPr>
          <a:lstStyle/>
          <a:p>
            <a:r>
              <a:rPr lang="en-US" sz="3200" dirty="0" smtClean="0"/>
              <a:t>INTRODUCTION</a:t>
            </a:r>
            <a:endParaRPr lang="en-US" sz="3200" dirty="0"/>
          </a:p>
        </p:txBody>
      </p:sp>
      <p:sp>
        <p:nvSpPr>
          <p:cNvPr id="3" name="Content Placeholder 2"/>
          <p:cNvSpPr>
            <a:spLocks noGrp="1"/>
          </p:cNvSpPr>
          <p:nvPr>
            <p:ph idx="1"/>
          </p:nvPr>
        </p:nvSpPr>
        <p:spPr>
          <a:xfrm>
            <a:off x="1043492" y="1295400"/>
            <a:ext cx="6777317" cy="4876800"/>
          </a:xfrm>
        </p:spPr>
        <p:txBody>
          <a:bodyPr>
            <a:normAutofit lnSpcReduction="10000"/>
          </a:bodyPr>
          <a:lstStyle/>
          <a:p>
            <a:r>
              <a:rPr lang="en-US" sz="1800" dirty="0" smtClean="0"/>
              <a:t>There </a:t>
            </a:r>
            <a:r>
              <a:rPr lang="en-US" sz="1800" dirty="0"/>
              <a:t>are </a:t>
            </a:r>
            <a:r>
              <a:rPr lang="en-US" sz="1800" dirty="0" smtClean="0"/>
              <a:t>more than </a:t>
            </a:r>
            <a:r>
              <a:rPr lang="en-US" sz="1800" dirty="0"/>
              <a:t>3 </a:t>
            </a:r>
            <a:r>
              <a:rPr lang="en-US" sz="1800" dirty="0" smtClean="0"/>
              <a:t>million micro </a:t>
            </a:r>
            <a:r>
              <a:rPr lang="en-US" sz="1800" dirty="0"/>
              <a:t>and small enterprises in </a:t>
            </a:r>
            <a:r>
              <a:rPr lang="en-US" sz="1800" dirty="0" smtClean="0"/>
              <a:t>Tanzania, employing </a:t>
            </a:r>
            <a:r>
              <a:rPr lang="en-US" sz="1800" dirty="0"/>
              <a:t>over 5 million people</a:t>
            </a:r>
            <a:r>
              <a:rPr lang="en-US" sz="1800" dirty="0" smtClean="0"/>
              <a:t>.</a:t>
            </a:r>
          </a:p>
          <a:p>
            <a:r>
              <a:rPr lang="en-US" sz="1800" dirty="0" smtClean="0"/>
              <a:t>Only 10.6 % had access to financial services provides such as banks.</a:t>
            </a:r>
          </a:p>
          <a:p>
            <a:r>
              <a:rPr lang="en-US" sz="1800" dirty="0" smtClean="0"/>
              <a:t>Survey of136 </a:t>
            </a:r>
            <a:r>
              <a:rPr lang="en-US" sz="1800" dirty="0"/>
              <a:t>small </a:t>
            </a:r>
            <a:r>
              <a:rPr lang="en-US" sz="1800" dirty="0" smtClean="0"/>
              <a:t>firms in </a:t>
            </a:r>
            <a:r>
              <a:rPr lang="en-US" sz="1800" dirty="0"/>
              <a:t>Tanzania, </a:t>
            </a:r>
            <a:r>
              <a:rPr lang="en-US" sz="1800" dirty="0" smtClean="0"/>
              <a:t>63</a:t>
            </a:r>
            <a:r>
              <a:rPr lang="en-US" sz="1800" dirty="0"/>
              <a:t>% </a:t>
            </a:r>
            <a:r>
              <a:rPr lang="en-US" sz="1800" dirty="0" smtClean="0"/>
              <a:t>of them </a:t>
            </a:r>
            <a:r>
              <a:rPr lang="en-US" sz="1800" dirty="0"/>
              <a:t>consider that difficulty in </a:t>
            </a:r>
            <a:r>
              <a:rPr lang="en-US" sz="1800" dirty="0" smtClean="0"/>
              <a:t>accessing financing as the major constraint to their development (</a:t>
            </a:r>
            <a:r>
              <a:rPr lang="en-US" sz="1800" dirty="0" err="1" smtClean="0"/>
              <a:t>Satta</a:t>
            </a:r>
            <a:r>
              <a:rPr lang="en-US" sz="1800" dirty="0" smtClean="0"/>
              <a:t>, 2003).</a:t>
            </a:r>
          </a:p>
          <a:p>
            <a:r>
              <a:rPr lang="en-US" sz="1800" dirty="0" smtClean="0"/>
              <a:t>SMEs </a:t>
            </a:r>
            <a:r>
              <a:rPr lang="en-US" sz="1800" dirty="0"/>
              <a:t>comprises only 14% of </a:t>
            </a:r>
            <a:r>
              <a:rPr lang="en-US" sz="1800" dirty="0" smtClean="0"/>
              <a:t>total lending </a:t>
            </a:r>
            <a:r>
              <a:rPr lang="en-US" sz="1800" dirty="0"/>
              <a:t>by Tanzanian banks compared to </a:t>
            </a:r>
            <a:r>
              <a:rPr lang="en-US" sz="1800" dirty="0" smtClean="0"/>
              <a:t>17.4% in Kenya</a:t>
            </a:r>
            <a:r>
              <a:rPr lang="en-US" sz="1800" dirty="0"/>
              <a:t> </a:t>
            </a:r>
            <a:r>
              <a:rPr lang="en-US" sz="1800" dirty="0" smtClean="0"/>
              <a:t>(Gunhild </a:t>
            </a:r>
            <a:r>
              <a:rPr lang="en-US" sz="1800" dirty="0"/>
              <a:t>Berg and Michael </a:t>
            </a:r>
            <a:r>
              <a:rPr lang="en-US" sz="1800" dirty="0" smtClean="0"/>
              <a:t>Fuchs, 2013).</a:t>
            </a:r>
          </a:p>
          <a:p>
            <a:r>
              <a:rPr lang="en-US" sz="1800" dirty="0"/>
              <a:t>Banks have focused more on corporate financing due to heavy reliance on collateral requirements (up to 125% or more of loan value). </a:t>
            </a:r>
            <a:endParaRPr lang="en-US" sz="1800" dirty="0" smtClean="0"/>
          </a:p>
          <a:p>
            <a:r>
              <a:rPr lang="en-US" sz="1800" dirty="0" smtClean="0"/>
              <a:t>Credit guarantee schemes </a:t>
            </a:r>
            <a:r>
              <a:rPr lang="en-US" sz="1800" dirty="0"/>
              <a:t>are one solution to this problem. </a:t>
            </a:r>
            <a:endParaRPr lang="en-US" sz="1800" dirty="0" smtClean="0"/>
          </a:p>
          <a:p>
            <a:r>
              <a:rPr lang="en-US" sz="1800" dirty="0" smtClean="0"/>
              <a:t>There are 2250 </a:t>
            </a:r>
            <a:r>
              <a:rPr lang="en-US" sz="1800" dirty="0"/>
              <a:t>CGS in almost 100 countries. </a:t>
            </a:r>
            <a:endParaRPr lang="en-US" sz="1800" dirty="0" smtClean="0"/>
          </a:p>
          <a:p>
            <a:r>
              <a:rPr lang="en-US" sz="1800" dirty="0" smtClean="0"/>
              <a:t>15 CGS in Tanzania, 3 of them have suspended [FSDT].</a:t>
            </a:r>
            <a:endParaRPr lang="en-US" sz="1800" dirty="0"/>
          </a:p>
          <a:p>
            <a:endParaRPr lang="en-US" sz="1800" dirty="0" smtClean="0"/>
          </a:p>
        </p:txBody>
      </p:sp>
    </p:spTree>
    <p:extLst>
      <p:ext uri="{BB962C8B-B14F-4D97-AF65-F5344CB8AC3E}">
        <p14:creationId xmlns:p14="http://schemas.microsoft.com/office/powerpoint/2010/main" val="7364838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85800"/>
            <a:ext cx="7024744" cy="609600"/>
          </a:xfrm>
        </p:spPr>
        <p:txBody>
          <a:bodyPr>
            <a:normAutofit/>
          </a:bodyPr>
          <a:lstStyle/>
          <a:p>
            <a:r>
              <a:rPr lang="en-US" sz="3200" dirty="0" smtClean="0"/>
              <a:t>ROLE AND BENEFITS OF CGS.</a:t>
            </a:r>
            <a:endParaRPr lang="en-US" sz="3200" dirty="0"/>
          </a:p>
        </p:txBody>
      </p:sp>
      <p:sp>
        <p:nvSpPr>
          <p:cNvPr id="3" name="Content Placeholder 2"/>
          <p:cNvSpPr>
            <a:spLocks noGrp="1"/>
          </p:cNvSpPr>
          <p:nvPr>
            <p:ph idx="1"/>
          </p:nvPr>
        </p:nvSpPr>
        <p:spPr>
          <a:xfrm>
            <a:off x="1043492" y="1295400"/>
            <a:ext cx="6777317" cy="5029200"/>
          </a:xfrm>
        </p:spPr>
        <p:txBody>
          <a:bodyPr>
            <a:noAutofit/>
          </a:bodyPr>
          <a:lstStyle/>
          <a:p>
            <a:pPr algn="just">
              <a:buFont typeface="Wingdings" panose="05000000000000000000" pitchFamily="2" charset="2"/>
              <a:buChar char="q"/>
            </a:pPr>
            <a:r>
              <a:rPr lang="en-US" sz="1800" dirty="0" smtClean="0"/>
              <a:t>According </a:t>
            </a:r>
            <a:r>
              <a:rPr lang="en-US" sz="1800" dirty="0"/>
              <a:t>to the World Bank, CGS ‘provides third party credit risk mitigation to lenders (financiers) through the absorption of portion of lender’s losses on the loans (credit facilities) made to SMEs in case of default, typically in return for a </a:t>
            </a:r>
            <a:r>
              <a:rPr lang="en-US" sz="1800" dirty="0" smtClean="0"/>
              <a:t>fee.</a:t>
            </a:r>
          </a:p>
          <a:p>
            <a:pPr algn="just">
              <a:buFont typeface="Wingdings" panose="05000000000000000000" pitchFamily="2" charset="2"/>
              <a:buChar char="q"/>
            </a:pPr>
            <a:r>
              <a:rPr lang="en-US" sz="1800" b="1" dirty="0" smtClean="0"/>
              <a:t>Advantages: </a:t>
            </a:r>
            <a:r>
              <a:rPr lang="en-US" sz="1800" dirty="0" smtClean="0"/>
              <a:t>Opening </a:t>
            </a:r>
            <a:r>
              <a:rPr lang="en-US" sz="1800" dirty="0"/>
              <a:t>banking financing or credit opportunities, access of favorable credit conditions, increased credit size, reduced or no amount of collateral required, increased credit maturity, financial sector deepening, and improved banks-MSME </a:t>
            </a:r>
            <a:r>
              <a:rPr lang="en-US" sz="1800" dirty="0" smtClean="0"/>
              <a:t>relationship.</a:t>
            </a:r>
          </a:p>
          <a:p>
            <a:pPr algn="just">
              <a:buFont typeface="Wingdings" panose="05000000000000000000" pitchFamily="2" charset="2"/>
              <a:buChar char="q"/>
            </a:pPr>
            <a:r>
              <a:rPr lang="en-US" sz="1800" b="1" dirty="0" smtClean="0"/>
              <a:t>Disadvantages: </a:t>
            </a:r>
            <a:r>
              <a:rPr lang="en-US" sz="1800" dirty="0" smtClean="0"/>
              <a:t>increasing </a:t>
            </a:r>
            <a:r>
              <a:rPr lang="en-US" sz="1800" dirty="0"/>
              <a:t>costs of credit due to guaranteeing party administration costs, increasing the danger of moral hazard, increasing turn-around time, being subsidy-dependent and weakening of credit discipline</a:t>
            </a:r>
            <a:endParaRPr lang="en-US" sz="1800" dirty="0" smtClean="0">
              <a:solidFill>
                <a:schemeClr val="tx1"/>
              </a:solidFill>
            </a:endParaRPr>
          </a:p>
        </p:txBody>
      </p:sp>
    </p:spTree>
    <p:extLst>
      <p:ext uri="{BB962C8B-B14F-4D97-AF65-F5344CB8AC3E}">
        <p14:creationId xmlns:p14="http://schemas.microsoft.com/office/powerpoint/2010/main" val="16173964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85800"/>
            <a:ext cx="7024744" cy="533400"/>
          </a:xfrm>
        </p:spPr>
        <p:txBody>
          <a:bodyPr>
            <a:noAutofit/>
          </a:bodyPr>
          <a:lstStyle/>
          <a:p>
            <a:r>
              <a:rPr lang="en-US" sz="3200" dirty="0" smtClean="0"/>
              <a:t>TYPES OF CGS</a:t>
            </a:r>
            <a:r>
              <a:rPr lang="en-US" sz="3200" dirty="0" smtClean="0"/>
              <a:t>.</a:t>
            </a:r>
            <a:endParaRPr lang="en-US" sz="3200" dirty="0"/>
          </a:p>
        </p:txBody>
      </p:sp>
      <p:sp>
        <p:nvSpPr>
          <p:cNvPr id="3" name="Content Placeholder 2"/>
          <p:cNvSpPr>
            <a:spLocks noGrp="1"/>
          </p:cNvSpPr>
          <p:nvPr>
            <p:ph idx="1"/>
          </p:nvPr>
        </p:nvSpPr>
        <p:spPr>
          <a:xfrm>
            <a:off x="1043492" y="1219200"/>
            <a:ext cx="7567108" cy="5105400"/>
          </a:xfrm>
        </p:spPr>
        <p:txBody>
          <a:bodyPr>
            <a:normAutofit/>
          </a:bodyPr>
          <a:lstStyle/>
          <a:p>
            <a:pPr marL="68580" indent="0" algn="just">
              <a:buNone/>
            </a:pPr>
            <a:endParaRPr lang="en-US" sz="1800" dirty="0" smtClean="0">
              <a:solidFill>
                <a:schemeClr val="tx1"/>
              </a:solidFill>
            </a:endParaRPr>
          </a:p>
          <a:p>
            <a:pPr algn="just">
              <a:buFont typeface="Wingdings" panose="05000000000000000000" pitchFamily="2" charset="2"/>
              <a:buChar char="q"/>
            </a:pPr>
            <a:endParaRPr lang="en-US" sz="1800" dirty="0" smtClean="0">
              <a:solidFill>
                <a:schemeClr val="tx1"/>
              </a:solidFill>
            </a:endParaRPr>
          </a:p>
          <a:p>
            <a:pPr marL="68580" indent="0">
              <a:buNone/>
            </a:pPr>
            <a:endParaRPr lang="en-US" dirty="0"/>
          </a:p>
        </p:txBody>
      </p:sp>
      <p:graphicFrame>
        <p:nvGraphicFramePr>
          <p:cNvPr id="4" name="Diagram 3"/>
          <p:cNvGraphicFramePr/>
          <p:nvPr>
            <p:extLst>
              <p:ext uri="{D42A27DB-BD31-4B8C-83A1-F6EECF244321}">
                <p14:modId xmlns:p14="http://schemas.microsoft.com/office/powerpoint/2010/main" val="2719970362"/>
              </p:ext>
            </p:extLst>
          </p:nvPr>
        </p:nvGraphicFramePr>
        <p:xfrm>
          <a:off x="1219200" y="1422400"/>
          <a:ext cx="6400800" cy="4902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18858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1"/>
            <a:ext cx="7230034" cy="609600"/>
          </a:xfrm>
        </p:spPr>
        <p:txBody>
          <a:bodyPr>
            <a:noAutofit/>
          </a:bodyPr>
          <a:lstStyle/>
          <a:p>
            <a:r>
              <a:rPr lang="en-US" sz="3200" dirty="0" smtClean="0"/>
              <a:t>GUARANTEE SCHEMES IN TANZANIA.</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30685616"/>
              </p:ext>
            </p:extLst>
          </p:nvPr>
        </p:nvGraphicFramePr>
        <p:xfrm>
          <a:off x="885824" y="1219198"/>
          <a:ext cx="7419975" cy="5147035"/>
        </p:xfrm>
        <a:graphic>
          <a:graphicData uri="http://schemas.openxmlformats.org/drawingml/2006/table">
            <a:tbl>
              <a:tblPr firstRow="1" bandRow="1">
                <a:tableStyleId>{5C22544A-7EE6-4342-B048-85BDC9FD1C3A}</a:tableStyleId>
              </a:tblPr>
              <a:tblGrid>
                <a:gridCol w="3099857"/>
                <a:gridCol w="4320118"/>
              </a:tblGrid>
              <a:tr h="585591">
                <a:tc>
                  <a:txBody>
                    <a:bodyPr/>
                    <a:lstStyle/>
                    <a:p>
                      <a:r>
                        <a:rPr lang="en-US" sz="1400" b="0" i="0" u="none" strike="noStrike" kern="1200" baseline="0" dirty="0" smtClean="0">
                          <a:solidFill>
                            <a:schemeClr val="dk1"/>
                          </a:solidFill>
                          <a:latin typeface="+mn-lt"/>
                          <a:ea typeface="+mn-ea"/>
                          <a:cs typeface="+mn-cs"/>
                        </a:rPr>
                        <a:t>ARIZ</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Funded by </a:t>
                      </a:r>
                      <a:r>
                        <a:rPr lang="en-US" sz="1400" b="0" i="0" u="none" strike="noStrike" kern="1200" baseline="0" dirty="0" err="1" smtClean="0">
                          <a:solidFill>
                            <a:schemeClr val="dk1"/>
                          </a:solidFill>
                          <a:latin typeface="+mn-lt"/>
                          <a:ea typeface="+mn-ea"/>
                          <a:cs typeface="+mn-cs"/>
                        </a:rPr>
                        <a:t>Agence</a:t>
                      </a:r>
                      <a:r>
                        <a:rPr lang="en-US" sz="1400" b="0" i="0" u="none" strike="noStrike" kern="1200" baseline="0" dirty="0" smtClean="0">
                          <a:solidFill>
                            <a:schemeClr val="dk1"/>
                          </a:solidFill>
                          <a:latin typeface="+mn-lt"/>
                          <a:ea typeface="+mn-ea"/>
                          <a:cs typeface="+mn-cs"/>
                        </a:rPr>
                        <a:t> </a:t>
                      </a:r>
                      <a:r>
                        <a:rPr lang="en-US" sz="1400" b="0" i="0" u="none" strike="noStrike" kern="1200" baseline="0" dirty="0" err="1" smtClean="0">
                          <a:solidFill>
                            <a:schemeClr val="dk1"/>
                          </a:solidFill>
                          <a:latin typeface="+mn-lt"/>
                          <a:ea typeface="+mn-ea"/>
                          <a:cs typeface="+mn-cs"/>
                        </a:rPr>
                        <a:t>Francaise</a:t>
                      </a:r>
                      <a:r>
                        <a:rPr lang="en-US" sz="1400" b="0" i="0" u="none" strike="noStrike" kern="1200" baseline="0" dirty="0" smtClean="0">
                          <a:solidFill>
                            <a:schemeClr val="dk1"/>
                          </a:solidFill>
                          <a:latin typeface="+mn-lt"/>
                          <a:ea typeface="+mn-ea"/>
                          <a:cs typeface="+mn-cs"/>
                        </a:rPr>
                        <a:t> De </a:t>
                      </a:r>
                      <a:r>
                        <a:rPr lang="en-US" sz="1400" b="0" i="0" u="none" strike="noStrike" kern="1200" baseline="0" dirty="0" err="1" smtClean="0">
                          <a:solidFill>
                            <a:schemeClr val="dk1"/>
                          </a:solidFill>
                          <a:latin typeface="+mn-lt"/>
                          <a:ea typeface="+mn-ea"/>
                          <a:cs typeface="+mn-cs"/>
                        </a:rPr>
                        <a:t>Developpement</a:t>
                      </a:r>
                      <a:r>
                        <a:rPr lang="en-US" sz="1400" b="0" i="0" u="none" strike="noStrike" kern="1200" baseline="0" dirty="0" smtClean="0">
                          <a:solidFill>
                            <a:schemeClr val="dk1"/>
                          </a:solidFill>
                          <a:latin typeface="+mn-lt"/>
                          <a:ea typeface="+mn-ea"/>
                          <a:cs typeface="+mn-cs"/>
                        </a:rPr>
                        <a:t> (AFD)</a:t>
                      </a:r>
                      <a:endParaRPr lang="en-US" sz="1400" dirty="0"/>
                    </a:p>
                  </a:txBody>
                  <a:tcPr/>
                </a:tc>
              </a:tr>
              <a:tr h="1571848">
                <a:tc>
                  <a:txBody>
                    <a:bodyPr/>
                    <a:lstStyle/>
                    <a:p>
                      <a:pPr marL="342900" indent="-342900">
                        <a:buAutoNum type="arabicPeriod"/>
                      </a:pPr>
                      <a:r>
                        <a:rPr lang="en-US" sz="1400" b="0" i="0" u="none" strike="noStrike" kern="1200" baseline="0" dirty="0" smtClean="0">
                          <a:solidFill>
                            <a:schemeClr val="dk1"/>
                          </a:solidFill>
                          <a:latin typeface="+mn-lt"/>
                          <a:ea typeface="+mn-ea"/>
                          <a:cs typeface="+mn-cs"/>
                        </a:rPr>
                        <a:t>PASS (Private Agriculture Sector  Support).</a:t>
                      </a:r>
                    </a:p>
                    <a:p>
                      <a:pPr marL="342900" indent="-342900">
                        <a:buAutoNum type="arabicPeriod"/>
                      </a:pPr>
                      <a:r>
                        <a:rPr lang="en-US" sz="1400" b="0" i="0" u="none" strike="noStrike" kern="1200" baseline="0" dirty="0" smtClean="0">
                          <a:solidFill>
                            <a:schemeClr val="dk1"/>
                          </a:solidFill>
                          <a:latin typeface="+mn-lt"/>
                          <a:ea typeface="+mn-ea"/>
                          <a:cs typeface="+mn-cs"/>
                        </a:rPr>
                        <a:t>SME and Microfinance credit guarantee scheme</a:t>
                      </a:r>
                    </a:p>
                    <a:p>
                      <a:pPr marL="342900" indent="-342900">
                        <a:buAutoNum type="arabicPeriod"/>
                      </a:pPr>
                      <a:r>
                        <a:rPr lang="en-US" sz="1400" b="0" i="0" u="none" strike="noStrike" kern="1200" baseline="0" dirty="0" smtClean="0">
                          <a:solidFill>
                            <a:schemeClr val="dk1"/>
                          </a:solidFill>
                          <a:latin typeface="+mn-lt"/>
                          <a:ea typeface="+mn-ea"/>
                          <a:cs typeface="+mn-cs"/>
                        </a:rPr>
                        <a:t>Women Access to Finance at  CRDB</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Funded by DANIDA</a:t>
                      </a:r>
                      <a:endParaRPr lang="en-US" sz="1400" dirty="0" smtClean="0"/>
                    </a:p>
                    <a:p>
                      <a:endParaRPr lang="en-US" sz="1400" dirty="0"/>
                    </a:p>
                  </a:txBody>
                  <a:tcPr/>
                </a:tc>
              </a:tr>
              <a:tr h="585591">
                <a:tc>
                  <a:txBody>
                    <a:bodyPr/>
                    <a:lstStyle/>
                    <a:p>
                      <a:r>
                        <a:rPr lang="en-US" sz="1400" b="0" i="0" u="none" strike="noStrike" kern="1200" baseline="0" dirty="0" smtClean="0">
                          <a:solidFill>
                            <a:schemeClr val="dk1"/>
                          </a:solidFill>
                          <a:latin typeface="+mn-lt"/>
                          <a:ea typeface="+mn-ea"/>
                          <a:cs typeface="+mn-cs"/>
                        </a:rPr>
                        <a:t>CRDB Bank guarantee</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Funded by </a:t>
                      </a:r>
                      <a:r>
                        <a:rPr lang="en-US" sz="1400" b="0" i="0" u="none" strike="noStrike" kern="1200" baseline="0" dirty="0" err="1" smtClean="0">
                          <a:solidFill>
                            <a:schemeClr val="dk1"/>
                          </a:solidFill>
                          <a:latin typeface="+mn-lt"/>
                          <a:ea typeface="+mn-ea"/>
                          <a:cs typeface="+mn-cs"/>
                        </a:rPr>
                        <a:t>AfDB</a:t>
                      </a:r>
                      <a:r>
                        <a:rPr lang="en-US" sz="1400" b="0" i="0" u="none" strike="noStrike" kern="1200" baseline="0" dirty="0" smtClean="0">
                          <a:solidFill>
                            <a:schemeClr val="dk1"/>
                          </a:solidFill>
                          <a:latin typeface="+mn-lt"/>
                          <a:ea typeface="+mn-ea"/>
                          <a:cs typeface="+mn-cs"/>
                        </a:rPr>
                        <a:t> and USAID</a:t>
                      </a:r>
                      <a:endParaRPr lang="en-US" sz="1400" dirty="0" smtClean="0"/>
                    </a:p>
                    <a:p>
                      <a:endParaRPr lang="en-US" sz="1400" dirty="0"/>
                    </a:p>
                  </a:txBody>
                  <a:tcPr/>
                </a:tc>
              </a:tr>
              <a:tr h="585591">
                <a:tc>
                  <a:txBody>
                    <a:bodyPr/>
                    <a:lstStyle/>
                    <a:p>
                      <a:r>
                        <a:rPr lang="en-US" sz="1400" b="0" i="0" u="none" strike="noStrike" kern="1200" baseline="0" dirty="0" smtClean="0">
                          <a:solidFill>
                            <a:schemeClr val="dk1"/>
                          </a:solidFill>
                          <a:latin typeface="+mn-lt"/>
                          <a:ea typeface="+mn-ea"/>
                          <a:cs typeface="+mn-cs"/>
                        </a:rPr>
                        <a:t>Agricultural Credit Guarantee (ACG)</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Funded by AGRA, OFID and </a:t>
                      </a:r>
                      <a:r>
                        <a:rPr lang="en-US" sz="1400" b="0" i="0" u="none" strike="noStrike" kern="1200" baseline="0" dirty="0" err="1" smtClean="0">
                          <a:solidFill>
                            <a:schemeClr val="dk1"/>
                          </a:solidFill>
                          <a:latin typeface="+mn-lt"/>
                          <a:ea typeface="+mn-ea"/>
                          <a:cs typeface="+mn-cs"/>
                        </a:rPr>
                        <a:t>Kilimo</a:t>
                      </a:r>
                      <a:r>
                        <a:rPr lang="en-US" sz="1400" b="0" i="0" u="none" strike="noStrike" kern="1200" baseline="0" dirty="0" smtClean="0">
                          <a:solidFill>
                            <a:schemeClr val="dk1"/>
                          </a:solidFill>
                          <a:latin typeface="+mn-lt"/>
                          <a:ea typeface="+mn-ea"/>
                          <a:cs typeface="+mn-cs"/>
                        </a:rPr>
                        <a:t> Trust</a:t>
                      </a:r>
                      <a:endParaRPr lang="en-US" sz="1400" dirty="0" smtClean="0"/>
                    </a:p>
                    <a:p>
                      <a:endParaRPr lang="en-US" sz="1400" dirty="0"/>
                    </a:p>
                  </a:txBody>
                  <a:tcPr/>
                </a:tc>
              </a:tr>
              <a:tr h="585591">
                <a:tc>
                  <a:txBody>
                    <a:bodyPr/>
                    <a:lstStyle/>
                    <a:p>
                      <a:r>
                        <a:rPr lang="en-US" sz="1400" b="0" i="0" u="none" strike="noStrike" kern="1200" baseline="0" dirty="0" smtClean="0">
                          <a:solidFill>
                            <a:schemeClr val="dk1"/>
                          </a:solidFill>
                          <a:latin typeface="+mn-lt"/>
                          <a:ea typeface="+mn-ea"/>
                          <a:cs typeface="+mn-cs"/>
                        </a:rPr>
                        <a:t>Export Credit Guarantee Scheme (ECGS)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Funded by the Government of Tanzania</a:t>
                      </a:r>
                      <a:endParaRPr lang="en-US" sz="1400" dirty="0" smtClean="0"/>
                    </a:p>
                    <a:p>
                      <a:endParaRPr lang="en-US" sz="1400" dirty="0"/>
                    </a:p>
                  </a:txBody>
                  <a:tcPr/>
                </a:tc>
              </a:tr>
              <a:tr h="585591">
                <a:tc>
                  <a:txBody>
                    <a:bodyPr/>
                    <a:lstStyle/>
                    <a:p>
                      <a:r>
                        <a:rPr lang="en-US" sz="1400" b="0" i="0" u="none" strike="noStrike" kern="1200" baseline="0" dirty="0" smtClean="0">
                          <a:solidFill>
                            <a:schemeClr val="dk1"/>
                          </a:solidFill>
                          <a:latin typeface="+mn-lt"/>
                          <a:ea typeface="+mn-ea"/>
                          <a:cs typeface="+mn-cs"/>
                        </a:rPr>
                        <a:t>African Guarantee Fund</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Funded by </a:t>
                      </a:r>
                      <a:r>
                        <a:rPr lang="en-US" sz="1400" b="0" i="0" u="none" strike="noStrike" kern="1200" baseline="0" dirty="0" err="1" smtClean="0">
                          <a:solidFill>
                            <a:schemeClr val="dk1"/>
                          </a:solidFill>
                          <a:latin typeface="+mn-lt"/>
                          <a:ea typeface="+mn-ea"/>
                          <a:cs typeface="+mn-cs"/>
                        </a:rPr>
                        <a:t>AfDB</a:t>
                      </a:r>
                      <a:r>
                        <a:rPr lang="en-US" sz="1400" b="0" i="0" u="none" strike="noStrike" kern="1200" baseline="0" dirty="0" smtClean="0">
                          <a:solidFill>
                            <a:schemeClr val="dk1"/>
                          </a:solidFill>
                          <a:latin typeface="+mn-lt"/>
                          <a:ea typeface="+mn-ea"/>
                          <a:cs typeface="+mn-cs"/>
                        </a:rPr>
                        <a:t> and the Governments of Spain and Denmark</a:t>
                      </a:r>
                      <a:endParaRPr lang="en-US" sz="1400" dirty="0"/>
                    </a:p>
                  </a:txBody>
                  <a:tcPr/>
                </a:tc>
              </a:tr>
              <a:tr h="647232">
                <a:tc>
                  <a:txBody>
                    <a:bodyPr/>
                    <a:lstStyle/>
                    <a:p>
                      <a:r>
                        <a:rPr lang="en-US" sz="1400" dirty="0" smtClean="0"/>
                        <a:t>Amana</a:t>
                      </a:r>
                      <a:r>
                        <a:rPr lang="en-US" sz="1400" baseline="0" dirty="0" smtClean="0"/>
                        <a:t> Bank Credit Guarantee</a:t>
                      </a:r>
                      <a:endParaRPr lang="en-US" sz="1400" dirty="0"/>
                    </a:p>
                  </a:txBody>
                  <a:tcPr/>
                </a:tc>
                <a:tc>
                  <a:txBody>
                    <a:bodyPr/>
                    <a:lstStyle/>
                    <a:p>
                      <a:r>
                        <a:rPr lang="en-US" sz="1400" dirty="0" smtClean="0"/>
                        <a:t>Funded by USAID. </a:t>
                      </a:r>
                      <a:endParaRPr lang="en-US" sz="1400" dirty="0"/>
                    </a:p>
                  </a:txBody>
                  <a:tcPr/>
                </a:tc>
              </a:tr>
            </a:tbl>
          </a:graphicData>
        </a:graphic>
      </p:graphicFrame>
    </p:spTree>
    <p:extLst>
      <p:ext uri="{BB962C8B-B14F-4D97-AF65-F5344CB8AC3E}">
        <p14:creationId xmlns:p14="http://schemas.microsoft.com/office/powerpoint/2010/main" val="3941892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398" cy="685800"/>
          </a:xfrm>
        </p:spPr>
        <p:txBody>
          <a:bodyPr>
            <a:noAutofit/>
          </a:bodyPr>
          <a:lstStyle/>
          <a:p>
            <a:r>
              <a:rPr lang="en-US" sz="3200" dirty="0" smtClean="0"/>
              <a:t>IMPEDIMENTS OF CGS IN TANZANIA.</a:t>
            </a:r>
            <a:endParaRPr lang="en-US" sz="3200" dirty="0"/>
          </a:p>
        </p:txBody>
      </p:sp>
      <p:sp>
        <p:nvSpPr>
          <p:cNvPr id="3" name="Content Placeholder 2"/>
          <p:cNvSpPr>
            <a:spLocks noGrp="1"/>
          </p:cNvSpPr>
          <p:nvPr>
            <p:ph idx="1"/>
          </p:nvPr>
        </p:nvSpPr>
        <p:spPr>
          <a:xfrm>
            <a:off x="990600" y="1905000"/>
            <a:ext cx="7467598" cy="3810000"/>
          </a:xfrm>
        </p:spPr>
        <p:txBody>
          <a:bodyPr>
            <a:normAutofit/>
          </a:bodyPr>
          <a:lstStyle/>
          <a:p>
            <a:r>
              <a:rPr lang="en-US" sz="2000" dirty="0" smtClean="0"/>
              <a:t>Cash versus Paper Guarantee.</a:t>
            </a:r>
          </a:p>
          <a:p>
            <a:r>
              <a:rPr lang="en-US" sz="2000" dirty="0" smtClean="0"/>
              <a:t>Low education level which makes it difficult to access banks. </a:t>
            </a:r>
          </a:p>
          <a:p>
            <a:r>
              <a:rPr lang="en-US" sz="2000" dirty="0" smtClean="0"/>
              <a:t>Infrastructure so that the banks can have wider outreach.</a:t>
            </a:r>
          </a:p>
          <a:p>
            <a:r>
              <a:rPr lang="en-US" sz="2000" dirty="0" smtClean="0"/>
              <a:t>Judicial system is very slow.</a:t>
            </a:r>
          </a:p>
          <a:p>
            <a:r>
              <a:rPr lang="en-US" sz="2000" dirty="0" smtClean="0"/>
              <a:t>Higher default rates.</a:t>
            </a:r>
          </a:p>
          <a:p>
            <a:r>
              <a:rPr lang="en-US" sz="2000" dirty="0" smtClean="0"/>
              <a:t>Lack of reliable information on the customers.</a:t>
            </a:r>
          </a:p>
          <a:p>
            <a:endParaRPr lang="en-US" sz="1400" dirty="0" smtClean="0"/>
          </a:p>
          <a:p>
            <a:pPr lvl="1"/>
            <a:endParaRPr lang="en-US" dirty="0"/>
          </a:p>
        </p:txBody>
      </p:sp>
    </p:spTree>
    <p:extLst>
      <p:ext uri="{BB962C8B-B14F-4D97-AF65-F5344CB8AC3E}">
        <p14:creationId xmlns:p14="http://schemas.microsoft.com/office/powerpoint/2010/main" val="32034843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27664"/>
            <a:ext cx="7382434" cy="648736"/>
          </a:xfrm>
        </p:spPr>
        <p:txBody>
          <a:bodyPr>
            <a:noAutofit/>
          </a:bodyPr>
          <a:lstStyle/>
          <a:p>
            <a:r>
              <a:rPr lang="en-US" sz="3200" dirty="0" smtClean="0"/>
              <a:t>ISLAMIC FINANCE CONCERNS WITH CGS.</a:t>
            </a:r>
            <a:endParaRPr lang="en-US" sz="3200" dirty="0"/>
          </a:p>
        </p:txBody>
      </p:sp>
      <p:sp>
        <p:nvSpPr>
          <p:cNvPr id="3" name="Content Placeholder 2"/>
          <p:cNvSpPr>
            <a:spLocks noGrp="1"/>
          </p:cNvSpPr>
          <p:nvPr>
            <p:ph idx="1"/>
          </p:nvPr>
        </p:nvSpPr>
        <p:spPr>
          <a:xfrm>
            <a:off x="685800" y="1752601"/>
            <a:ext cx="7772400" cy="4267199"/>
          </a:xfrm>
        </p:spPr>
        <p:txBody>
          <a:bodyPr>
            <a:normAutofit/>
          </a:bodyPr>
          <a:lstStyle/>
          <a:p>
            <a:pPr lvl="1"/>
            <a:r>
              <a:rPr lang="en-US" sz="2000" dirty="0" smtClean="0">
                <a:solidFill>
                  <a:schemeClr val="tx1"/>
                </a:solidFill>
              </a:rPr>
              <a:t>Guarantee Framework Agreement.</a:t>
            </a:r>
          </a:p>
          <a:p>
            <a:pPr lvl="2"/>
            <a:r>
              <a:rPr lang="en-US" sz="1800" dirty="0" smtClean="0">
                <a:solidFill>
                  <a:schemeClr val="tx1"/>
                </a:solidFill>
              </a:rPr>
              <a:t>Terminology used: Loans and interest rates.</a:t>
            </a:r>
          </a:p>
          <a:p>
            <a:pPr lvl="2"/>
            <a:r>
              <a:rPr lang="en-US" sz="1800" dirty="0" smtClean="0">
                <a:solidFill>
                  <a:schemeClr val="tx1"/>
                </a:solidFill>
              </a:rPr>
              <a:t>Roles of partners.</a:t>
            </a:r>
          </a:p>
          <a:p>
            <a:pPr lvl="2"/>
            <a:r>
              <a:rPr lang="en-US" sz="1800" dirty="0" smtClean="0">
                <a:solidFill>
                  <a:schemeClr val="tx1"/>
                </a:solidFill>
              </a:rPr>
              <a:t>Eligibility.</a:t>
            </a:r>
          </a:p>
          <a:p>
            <a:pPr lvl="1"/>
            <a:r>
              <a:rPr lang="en-US" dirty="0" smtClean="0">
                <a:solidFill>
                  <a:schemeClr val="tx1"/>
                </a:solidFill>
              </a:rPr>
              <a:t>Fees</a:t>
            </a:r>
          </a:p>
          <a:p>
            <a:pPr lvl="2"/>
            <a:r>
              <a:rPr lang="en-US" dirty="0" smtClean="0">
                <a:solidFill>
                  <a:schemeClr val="tx1"/>
                </a:solidFill>
              </a:rPr>
              <a:t>Risk sharing fee.</a:t>
            </a:r>
          </a:p>
          <a:p>
            <a:pPr lvl="2"/>
            <a:r>
              <a:rPr lang="en-US" dirty="0" smtClean="0">
                <a:solidFill>
                  <a:schemeClr val="tx1"/>
                </a:solidFill>
              </a:rPr>
              <a:t>Origination fee.</a:t>
            </a:r>
          </a:p>
          <a:p>
            <a:pPr lvl="2"/>
            <a:r>
              <a:rPr lang="en-US" dirty="0" smtClean="0">
                <a:solidFill>
                  <a:schemeClr val="tx1"/>
                </a:solidFill>
              </a:rPr>
              <a:t>Utilization fee. </a:t>
            </a:r>
          </a:p>
          <a:p>
            <a:pPr lvl="1"/>
            <a:r>
              <a:rPr lang="en-US" dirty="0" smtClean="0">
                <a:solidFill>
                  <a:schemeClr val="tx1"/>
                </a:solidFill>
              </a:rPr>
              <a:t>Risk management instruments for CGS. </a:t>
            </a:r>
          </a:p>
          <a:p>
            <a:pPr lvl="2"/>
            <a:r>
              <a:rPr lang="en-US" dirty="0"/>
              <a:t>reinsurance, loan sales or portfolio securitization. </a:t>
            </a:r>
            <a:endParaRPr lang="en-US" dirty="0" smtClean="0">
              <a:solidFill>
                <a:schemeClr val="tx1"/>
              </a:solidFill>
            </a:endParaRPr>
          </a:p>
          <a:p>
            <a:pPr marL="685800" lvl="2" indent="0">
              <a:buNone/>
            </a:pPr>
            <a:endParaRPr lang="en-US" sz="1800" dirty="0" smtClean="0">
              <a:solidFill>
                <a:schemeClr val="tx1"/>
              </a:solidFill>
            </a:endParaRPr>
          </a:p>
          <a:p>
            <a:pPr lvl="1"/>
            <a:endParaRPr lang="en-US" dirty="0" smtClean="0">
              <a:solidFill>
                <a:schemeClr val="tx1"/>
              </a:solidFill>
            </a:endParaRPr>
          </a:p>
          <a:p>
            <a:pPr marL="708660" lvl="1" indent="-342900">
              <a:buFont typeface="+mj-lt"/>
              <a:buAutoNum type="arabicPeriod"/>
            </a:pPr>
            <a:endParaRPr lang="en-US" sz="1800" dirty="0" smtClean="0"/>
          </a:p>
          <a:p>
            <a:pPr lvl="1"/>
            <a:endParaRPr lang="en-US" dirty="0"/>
          </a:p>
        </p:txBody>
      </p:sp>
    </p:spTree>
    <p:extLst>
      <p:ext uri="{BB962C8B-B14F-4D97-AF65-F5344CB8AC3E}">
        <p14:creationId xmlns:p14="http://schemas.microsoft.com/office/powerpoint/2010/main" val="22865791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7436672" cy="343936"/>
          </a:xfrm>
        </p:spPr>
        <p:txBody>
          <a:bodyPr>
            <a:normAutofit fontScale="90000"/>
          </a:bodyPr>
          <a:lstStyle/>
          <a:p>
            <a:r>
              <a:rPr lang="en-US" dirty="0" smtClean="0"/>
              <a:t>ALTERNATIVE CGS</a:t>
            </a:r>
            <a:endParaRPr lang="en-US" dirty="0"/>
          </a:p>
        </p:txBody>
      </p:sp>
      <p:sp>
        <p:nvSpPr>
          <p:cNvPr id="3" name="Content Placeholder 2"/>
          <p:cNvSpPr>
            <a:spLocks noGrp="1"/>
          </p:cNvSpPr>
          <p:nvPr>
            <p:ph idx="1"/>
          </p:nvPr>
        </p:nvSpPr>
        <p:spPr>
          <a:xfrm>
            <a:off x="685800" y="1371600"/>
            <a:ext cx="7848600" cy="4800600"/>
          </a:xfrm>
        </p:spPr>
        <p:txBody>
          <a:bodyPr>
            <a:normAutofit/>
          </a:bodyPr>
          <a:lstStyle/>
          <a:p>
            <a:r>
              <a:rPr lang="en-US" sz="1800" b="1" dirty="0"/>
              <a:t>Takaful insurance model.</a:t>
            </a:r>
            <a:r>
              <a:rPr lang="en-US" sz="1800" dirty="0"/>
              <a:t> </a:t>
            </a:r>
            <a:endParaRPr lang="en-US" sz="1800" dirty="0"/>
          </a:p>
          <a:p>
            <a:pPr lvl="1"/>
            <a:r>
              <a:rPr lang="en-US" sz="1600" dirty="0"/>
              <a:t>The Islamic Corporation for Insurance of Investment and Export Credit (ICIEC</a:t>
            </a:r>
            <a:r>
              <a:rPr lang="en-US" sz="1600" dirty="0" smtClean="0"/>
              <a:t>).</a:t>
            </a:r>
          </a:p>
          <a:p>
            <a:pPr lvl="1"/>
            <a:r>
              <a:rPr lang="en-US" sz="1600" dirty="0" smtClean="0"/>
              <a:t>Mutual Guarantee Association.</a:t>
            </a:r>
          </a:p>
          <a:p>
            <a:pPr marL="365760" lvl="1" indent="0">
              <a:buNone/>
            </a:pPr>
            <a:endParaRPr lang="en-US" sz="1600" dirty="0" smtClean="0"/>
          </a:p>
          <a:p>
            <a:r>
              <a:rPr lang="en-US" sz="1800" b="1" dirty="0"/>
              <a:t>Islamic Social Finance model</a:t>
            </a:r>
            <a:r>
              <a:rPr lang="en-US" sz="1800" dirty="0"/>
              <a:t>. </a:t>
            </a:r>
            <a:endParaRPr lang="en-US" sz="1800" dirty="0" smtClean="0"/>
          </a:p>
          <a:p>
            <a:pPr lvl="1"/>
            <a:r>
              <a:rPr lang="en-US" sz="1600" dirty="0"/>
              <a:t>Islamic social finance contracts are employed to design the scheme. This ranges from using </a:t>
            </a:r>
            <a:r>
              <a:rPr lang="en-US" sz="1600" dirty="0" err="1"/>
              <a:t>Sadaqa</a:t>
            </a:r>
            <a:r>
              <a:rPr lang="en-US" sz="1600" dirty="0"/>
              <a:t> or Zakat or </a:t>
            </a:r>
            <a:r>
              <a:rPr lang="en-US" sz="1600" dirty="0" err="1"/>
              <a:t>Waqf</a:t>
            </a:r>
            <a:r>
              <a:rPr lang="en-US" sz="1600" dirty="0"/>
              <a:t>  to a combination of these contracts. </a:t>
            </a:r>
            <a:endParaRPr lang="en-US" sz="1600" dirty="0" smtClean="0"/>
          </a:p>
          <a:p>
            <a:pPr lvl="1"/>
            <a:r>
              <a:rPr lang="en-US" sz="1600" dirty="0" smtClean="0"/>
              <a:t>Crowd funding platform. </a:t>
            </a:r>
          </a:p>
          <a:p>
            <a:pPr marL="365760" lvl="1" indent="0">
              <a:buNone/>
            </a:pPr>
            <a:endParaRPr lang="en-US" sz="1600" dirty="0"/>
          </a:p>
          <a:p>
            <a:r>
              <a:rPr lang="en-US" sz="1800" b="1" dirty="0"/>
              <a:t>Partnership model.</a:t>
            </a:r>
            <a:r>
              <a:rPr lang="en-US" sz="1800" dirty="0"/>
              <a:t> </a:t>
            </a:r>
            <a:endParaRPr lang="en-US" sz="1800" dirty="0" smtClean="0"/>
          </a:p>
          <a:p>
            <a:pPr lvl="1"/>
            <a:r>
              <a:rPr lang="en-US" sz="1600" dirty="0" smtClean="0"/>
              <a:t>This </a:t>
            </a:r>
            <a:r>
              <a:rPr lang="en-US" sz="1600" dirty="0"/>
              <a:t>involved guarantor partnering with Islamic financial institution to share profit or loss from financing MSME client. </a:t>
            </a:r>
            <a:endParaRPr lang="en-US" sz="1600" dirty="0"/>
          </a:p>
        </p:txBody>
      </p:sp>
    </p:spTree>
    <p:extLst>
      <p:ext uri="{BB962C8B-B14F-4D97-AF65-F5344CB8AC3E}">
        <p14:creationId xmlns:p14="http://schemas.microsoft.com/office/powerpoint/2010/main" val="10697127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Austin</Template>
  <TotalTime>18062</TotalTime>
  <Words>1073</Words>
  <Application>Microsoft Office PowerPoint</Application>
  <PresentationFormat>On-screen Show (4:3)</PresentationFormat>
  <Paragraphs>115</Paragraphs>
  <Slides>11</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BookAntiqua</vt:lpstr>
      <vt:lpstr>Calibri</vt:lpstr>
      <vt:lpstr>Century Gothic</vt:lpstr>
      <vt:lpstr>Copperplate Gothic Light</vt:lpstr>
      <vt:lpstr>Courier New</vt:lpstr>
      <vt:lpstr>Wingdings</vt:lpstr>
      <vt:lpstr>Wingdings 2</vt:lpstr>
      <vt:lpstr>Austin</vt:lpstr>
      <vt:lpstr>ISLAMIC CREDIT GUARANTEE SCHEMES (CGS-i) </vt:lpstr>
      <vt:lpstr>CONTENT</vt:lpstr>
      <vt:lpstr>INTRODUCTION</vt:lpstr>
      <vt:lpstr>ROLE AND BENEFITS OF CGS.</vt:lpstr>
      <vt:lpstr>TYPES OF CGS.</vt:lpstr>
      <vt:lpstr>GUARANTEE SCHEMES IN TANZANIA.</vt:lpstr>
      <vt:lpstr>IMPEDIMENTS OF CGS IN TANZANIA.</vt:lpstr>
      <vt:lpstr>ISLAMIC FINANCE CONCERNS WITH CGS.</vt:lpstr>
      <vt:lpstr>ALTERNATIVE CGS</vt:lpstr>
      <vt:lpstr>RECOMMENDATIONS AND CONCLUSIONS</vt:lpstr>
      <vt:lpstr>Q &amp; A. </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Tanzania Institute of Islamic Finance (TIIF).</dc:title>
  <dc:creator>Khalfan Abdallah</dc:creator>
  <cp:lastModifiedBy>user pc</cp:lastModifiedBy>
  <cp:revision>69</cp:revision>
  <dcterms:created xsi:type="dcterms:W3CDTF">2014-07-31T11:19:23Z</dcterms:created>
  <dcterms:modified xsi:type="dcterms:W3CDTF">2019-11-04T04:34:27Z</dcterms:modified>
</cp:coreProperties>
</file>